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24"/>
  </p:notesMasterIdLst>
  <p:sldIdLst>
    <p:sldId id="259" r:id="rId5"/>
    <p:sldId id="267" r:id="rId6"/>
    <p:sldId id="274" r:id="rId7"/>
    <p:sldId id="269" r:id="rId8"/>
    <p:sldId id="272" r:id="rId9"/>
    <p:sldId id="270" r:id="rId10"/>
    <p:sldId id="264" r:id="rId11"/>
    <p:sldId id="287" r:id="rId12"/>
    <p:sldId id="263" r:id="rId13"/>
    <p:sldId id="285" r:id="rId14"/>
    <p:sldId id="265" r:id="rId15"/>
    <p:sldId id="266" r:id="rId16"/>
    <p:sldId id="257" r:id="rId17"/>
    <p:sldId id="286" r:id="rId18"/>
    <p:sldId id="276" r:id="rId19"/>
    <p:sldId id="292" r:id="rId20"/>
    <p:sldId id="273" r:id="rId21"/>
    <p:sldId id="294" r:id="rId22"/>
    <p:sldId id="29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968FE-AD3D-444F-B6A8-796D946DC3A6}" type="datetimeFigureOut">
              <a:rPr lang="en-US" smtClean="0"/>
              <a:t>10/18/2023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2EAA-B504-4DE4-86AF-9234CC185AA8}" type="slidenum">
              <a:rPr lang="en-US" smtClean="0"/>
              <a:t>‹#›</a:t>
            </a:fld>
            <a:endParaRPr lang="en-US" dirty="0"/>
          </a:p>
        </p:txBody>
      </p:sp>
    </p:spTree>
    <p:extLst>
      <p:ext uri="{BB962C8B-B14F-4D97-AF65-F5344CB8AC3E}">
        <p14:creationId xmlns:p14="http://schemas.microsoft.com/office/powerpoint/2010/main" val="337008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98E66DD-51B1-4BF7-9539-DEA51BFAEFD8}" type="datetime1">
              <a:rPr lang="en-US" smtClean="0"/>
              <a:t>10/18/2023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4157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1E3FCC-785C-4EC4-B782-9133218B75DD}" type="datetime1">
              <a:rPr lang="en-US" smtClean="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198173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1E3FCC-785C-4EC4-B782-9133218B75DD}" type="datetime1">
              <a:rPr lang="en-US" smtClean="0"/>
              <a:t>10/18/2023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884193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1E3FCC-785C-4EC4-B782-9133218B75DD}" type="datetime1">
              <a:rPr lang="en-US" smtClean="0"/>
              <a:t>10/18/2023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3142876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D1E3FCC-785C-4EC4-B782-9133218B75DD}" type="datetime1">
              <a:rPr lang="en-US" smtClean="0"/>
              <a:t>10/18/2023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751122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1E3FCC-785C-4EC4-B782-9133218B75DD}" type="datetime1">
              <a:rPr lang="en-US" smtClean="0"/>
              <a:t>10/18/2023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550296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1E3FCC-785C-4EC4-B782-9133218B75DD}" type="datetime1">
              <a:rPr lang="en-US" smtClean="0"/>
              <a:t>10/18/2023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399101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A6260-7573-4697-9E59-AA19A1D5C255}" type="datetime1">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4259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B049DE4-AD7B-432F-9E35-775F5F8CC6AD}" type="datetime1">
              <a:rPr lang="en-US" smtClean="0"/>
              <a:t>10/18/2023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7104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D204F4-028A-4A36-B306-1FBAFF258B24}" type="datetime1">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8418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7569E6D-812C-4C70-BB51-98F32992DB43}" type="datetime1">
              <a:rPr lang="en-US" smtClean="0"/>
              <a:t>10/18/2023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9460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0287DF-640A-4181-8B82-4913718EF244}" type="datetime1">
              <a:rPr lang="en-US" smtClean="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927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4BE3E1-3173-4AB6-90EF-CE84B9FBD77E}" type="datetime1">
              <a:rPr lang="en-US" smtClean="0"/>
              <a:t>10/18/2023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1839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46D357-68ED-48AA-AC18-9CC27DEA9490}" type="datetime1">
              <a:rPr lang="en-US" smtClean="0"/>
              <a:t>10/18/2023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926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C8BAEE-D0AF-4323-A024-1416F995B386}" type="datetime1">
              <a:rPr lang="en-US" smtClean="0"/>
              <a:t>10/18/2023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7681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36E0D4-CA65-4DD1-8546-2CC4E75B8B9D}" type="datetime1">
              <a:rPr lang="en-US" smtClean="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3460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9DEFE7-E1FA-4CA7-8A5A-F9AB210CE638}" type="datetime1">
              <a:rPr lang="en-US" smtClean="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2260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1E3FCC-785C-4EC4-B782-9133218B75DD}" type="datetime1">
              <a:rPr lang="en-US" smtClean="0"/>
              <a:t>10/18/2023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700216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81FE-3187-4184-98D0-CDC8A7E59A97}"/>
              </a:ext>
            </a:extLst>
          </p:cNvPr>
          <p:cNvSpPr>
            <a:spLocks noGrp="1"/>
          </p:cNvSpPr>
          <p:nvPr>
            <p:ph type="ctrTitle"/>
          </p:nvPr>
        </p:nvSpPr>
        <p:spPr>
          <a:xfrm>
            <a:off x="2992515" y="330812"/>
            <a:ext cx="6959446" cy="1662475"/>
          </a:xfrm>
        </p:spPr>
        <p:txBody>
          <a:bodyPr anchor="ctr">
            <a:normAutofit/>
          </a:bodyPr>
          <a:lstStyle/>
          <a:p>
            <a:pPr algn="ctr">
              <a:lnSpc>
                <a:spcPct val="150000"/>
              </a:lnSpc>
            </a:pPr>
            <a:r>
              <a:rPr lang="en-US" sz="4000" b="1" dirty="0">
                <a:solidFill>
                  <a:srgbClr val="7030A0"/>
                </a:solidFill>
                <a:latin typeface="+mn-lt"/>
              </a:rPr>
              <a:t>Computer Buses</a:t>
            </a:r>
          </a:p>
        </p:txBody>
      </p:sp>
      <p:pic>
        <p:nvPicPr>
          <p:cNvPr id="6" name="Picture 5">
            <a:extLst>
              <a:ext uri="{FF2B5EF4-FFF2-40B4-BE49-F238E27FC236}">
                <a16:creationId xmlns:a16="http://schemas.microsoft.com/office/drawing/2014/main" id="{C991FC66-BFD9-4D5D-868F-910C77F62CCE}"/>
              </a:ext>
            </a:extLst>
          </p:cNvPr>
          <p:cNvPicPr>
            <a:picLocks noChangeAspect="1"/>
          </p:cNvPicPr>
          <p:nvPr/>
        </p:nvPicPr>
        <p:blipFill>
          <a:blip r:embed="rId3"/>
          <a:stretch>
            <a:fillRect/>
          </a:stretch>
        </p:blipFill>
        <p:spPr>
          <a:xfrm>
            <a:off x="4343401" y="2279037"/>
            <a:ext cx="4257674" cy="2551011"/>
          </a:xfrm>
          <a:prstGeom prst="rect">
            <a:avLst/>
          </a:prstGeom>
          <a:ln>
            <a:noFill/>
          </a:ln>
          <a:effectLst>
            <a:softEdge rad="112500"/>
          </a:effectLst>
        </p:spPr>
      </p:pic>
    </p:spTree>
    <p:extLst>
      <p:ext uri="{BB962C8B-B14F-4D97-AF65-F5344CB8AC3E}">
        <p14:creationId xmlns:p14="http://schemas.microsoft.com/office/powerpoint/2010/main" val="163064650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07D1-29E1-4AA8-B207-C6F2C032646E}"/>
              </a:ext>
            </a:extLst>
          </p:cNvPr>
          <p:cNvSpPr>
            <a:spLocks noGrp="1"/>
          </p:cNvSpPr>
          <p:nvPr>
            <p:ph type="title"/>
          </p:nvPr>
        </p:nvSpPr>
        <p:spPr>
          <a:xfrm>
            <a:off x="9204960" y="162560"/>
            <a:ext cx="2595101" cy="1293028"/>
          </a:xfrm>
        </p:spPr>
        <p:txBody>
          <a:bodyPr>
            <a:normAutofit/>
          </a:bodyPr>
          <a:lstStyle/>
          <a:p>
            <a:r>
              <a:rPr lang="en-US" sz="2800" b="1" dirty="0">
                <a:latin typeface="+mn-lt"/>
              </a:rPr>
              <a:t>ADDRESS BUS</a:t>
            </a:r>
          </a:p>
        </p:txBody>
      </p:sp>
      <p:sp>
        <p:nvSpPr>
          <p:cNvPr id="3" name="Content Placeholder 2">
            <a:extLst>
              <a:ext uri="{FF2B5EF4-FFF2-40B4-BE49-F238E27FC236}">
                <a16:creationId xmlns:a16="http://schemas.microsoft.com/office/drawing/2014/main" id="{48D2DA24-C5D0-44B5-9011-43E7FEA59CC9}"/>
              </a:ext>
            </a:extLst>
          </p:cNvPr>
          <p:cNvSpPr>
            <a:spLocks noGrp="1"/>
          </p:cNvSpPr>
          <p:nvPr>
            <p:ph idx="1"/>
          </p:nvPr>
        </p:nvSpPr>
        <p:spPr>
          <a:xfrm>
            <a:off x="116838" y="71120"/>
            <a:ext cx="8326122" cy="6786880"/>
          </a:xfrm>
        </p:spPr>
        <p:txBody>
          <a:bodyPr>
            <a:noAutofit/>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The function of an address bus is to specify a physical address. Whenever a processor has to write to a particular memory location, that memory location has to be specified by the address bus.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Whatever the value is to be written or read to the memory location, it has to be sent through the data bus. </a:t>
            </a:r>
          </a:p>
          <a:p>
            <a:pPr marL="0" indent="0">
              <a:lnSpc>
                <a:spcPct val="150000"/>
              </a:lnSpc>
              <a:buNone/>
            </a:pPr>
            <a:r>
              <a:rPr lang="en-US" sz="2000" dirty="0">
                <a:latin typeface="Times New Roman" panose="02020603050405020304" pitchFamily="18" charset="0"/>
                <a:cs typeface="Times New Roman" panose="02020603050405020304" pitchFamily="18" charset="0"/>
              </a:rPr>
              <a:t>The width of the address bus is directly linked to the amount of addressable memory of the system.</a:t>
            </a:r>
          </a:p>
          <a:p>
            <a:pPr marL="0" indent="0">
              <a:buNone/>
            </a:pPr>
            <a:endParaRPr lang="en-US" sz="2000" b="1" dirty="0">
              <a:latin typeface="Times New Roman" panose="02020603050405020304" pitchFamily="18" charset="0"/>
              <a:cs typeface="Times New Roman" panose="02020603050405020304" pitchFamily="18" charset="0"/>
            </a:endParaRPr>
          </a:p>
          <a:p>
            <a:pPr marL="0" indent="0">
              <a:lnSpc>
                <a:spcPct val="150000"/>
              </a:lnSpc>
              <a:buNone/>
            </a:pPr>
            <a:r>
              <a:rPr lang="en-US" sz="2000" b="1" dirty="0">
                <a:solidFill>
                  <a:srgbClr val="FF0000"/>
                </a:solidFill>
                <a:latin typeface="Times New Roman" panose="02020603050405020304" pitchFamily="18" charset="0"/>
                <a:cs typeface="Times New Roman" panose="02020603050405020304" pitchFamily="18" charset="0"/>
              </a:rPr>
              <a:t>Address Bus Error</a:t>
            </a:r>
          </a:p>
          <a:p>
            <a:pPr marL="0" indent="0">
              <a:lnSpc>
                <a:spcPct val="150000"/>
              </a:lnSpc>
              <a:buNone/>
            </a:pPr>
            <a:r>
              <a:rPr lang="en-US" sz="2000" dirty="0">
                <a:latin typeface="Times New Roman" panose="02020603050405020304" pitchFamily="18" charset="0"/>
                <a:cs typeface="Times New Roman" panose="02020603050405020304" pitchFamily="18" charset="0"/>
              </a:rPr>
              <a:t>When an address is invalid for the address bus, a fault is raised to notify the operating system that the CPU can not physically address that memory location. Such an error can be caused in case of a non-existing address, unaligned address or paging errors.</a:t>
            </a:r>
          </a:p>
          <a:p>
            <a:pPr marL="0" indent="0">
              <a:lnSpc>
                <a:spcPct val="150000"/>
              </a:lnSpc>
              <a:buNone/>
            </a:pPr>
            <a:endParaRPr lang="en-US" sz="1800" dirty="0">
              <a:latin typeface="Bookman Old Style" panose="02050604050505020204" pitchFamily="18" charset="0"/>
              <a:cs typeface="Times New Roman" panose="02020603050405020304" pitchFamily="18" charset="0"/>
            </a:endParaRPr>
          </a:p>
        </p:txBody>
      </p:sp>
      <p:pic>
        <p:nvPicPr>
          <p:cNvPr id="8" name="Picture 7" descr="Diagram&#10;&#10;Description automatically generated">
            <a:extLst>
              <a:ext uri="{FF2B5EF4-FFF2-40B4-BE49-F238E27FC236}">
                <a16:creationId xmlns:a16="http://schemas.microsoft.com/office/drawing/2014/main" id="{A40DB91B-F06E-43D2-865A-D0117E56BEC0}"/>
              </a:ext>
            </a:extLst>
          </p:cNvPr>
          <p:cNvPicPr>
            <a:picLocks noChangeAspect="1"/>
          </p:cNvPicPr>
          <p:nvPr/>
        </p:nvPicPr>
        <p:blipFill rotWithShape="1">
          <a:blip r:embed="rId3"/>
          <a:srcRect t="8840" b="6906"/>
          <a:stretch/>
        </p:blipFill>
        <p:spPr>
          <a:xfrm>
            <a:off x="8442960" y="1584960"/>
            <a:ext cx="3487421" cy="3484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0817147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07D1-29E1-4AA8-B207-C6F2C032646E}"/>
              </a:ext>
            </a:extLst>
          </p:cNvPr>
          <p:cNvSpPr>
            <a:spLocks noGrp="1"/>
          </p:cNvSpPr>
          <p:nvPr>
            <p:ph type="title"/>
          </p:nvPr>
        </p:nvSpPr>
        <p:spPr>
          <a:xfrm>
            <a:off x="1962785" y="164298"/>
            <a:ext cx="6832600" cy="607227"/>
          </a:xfrm>
        </p:spPr>
        <p:txBody>
          <a:bodyPr anchor="t">
            <a:normAutofit fontScale="90000"/>
          </a:bodyPr>
          <a:lstStyle/>
          <a:p>
            <a:pPr algn="ctr"/>
            <a:r>
              <a:rPr lang="en-US" b="1" dirty="0">
                <a:latin typeface="+mn-lt"/>
              </a:rPr>
              <a:t>DATA BUS</a:t>
            </a:r>
          </a:p>
        </p:txBody>
      </p:sp>
      <p:sp>
        <p:nvSpPr>
          <p:cNvPr id="3" name="Content Placeholder 2">
            <a:extLst>
              <a:ext uri="{FF2B5EF4-FFF2-40B4-BE49-F238E27FC236}">
                <a16:creationId xmlns:a16="http://schemas.microsoft.com/office/drawing/2014/main" id="{48D2DA24-C5D0-44B5-9011-43E7FEA59CC9}"/>
              </a:ext>
            </a:extLst>
          </p:cNvPr>
          <p:cNvSpPr>
            <a:spLocks noGrp="1"/>
          </p:cNvSpPr>
          <p:nvPr>
            <p:ph idx="1"/>
          </p:nvPr>
        </p:nvSpPr>
        <p:spPr>
          <a:xfrm>
            <a:off x="209551" y="914400"/>
            <a:ext cx="6973569" cy="5384800"/>
          </a:xfrm>
        </p:spPr>
        <p:txBody>
          <a:bodyPr>
            <a:normAutofit/>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Data bus is a channel which carries  actual data are transferred between the CPU, memory and I/O devices.</a:t>
            </a:r>
          </a:p>
          <a:p>
            <a:pPr marL="0" indent="0">
              <a:lnSpc>
                <a:spcPct val="150000"/>
              </a:lnSpc>
              <a:buNone/>
            </a:pPr>
            <a:r>
              <a:rPr lang="en-US" sz="2400" dirty="0">
                <a:latin typeface="Times New Roman" panose="02020603050405020304" pitchFamily="18" charset="0"/>
                <a:cs typeface="Times New Roman" panose="02020603050405020304" pitchFamily="18" charset="0"/>
              </a:rPr>
              <a:t>It </a:t>
            </a:r>
            <a:r>
              <a:rPr lang="en-US" sz="2400" dirty="0">
                <a:solidFill>
                  <a:srgbClr val="FFFF00"/>
                </a:solidFill>
                <a:latin typeface="Times New Roman" panose="02020603050405020304" pitchFamily="18" charset="0"/>
                <a:cs typeface="Times New Roman" panose="02020603050405020304" pitchFamily="18" charset="0"/>
              </a:rPr>
              <a:t>is </a:t>
            </a:r>
            <a:r>
              <a:rPr lang="en-US" sz="2400" b="1" u="sng" dirty="0">
                <a:solidFill>
                  <a:srgbClr val="FF0000"/>
                </a:solidFill>
                <a:latin typeface="Times New Roman" panose="02020603050405020304" pitchFamily="18" charset="0"/>
                <a:cs typeface="Times New Roman" panose="02020603050405020304" pitchFamily="18" charset="0"/>
              </a:rPr>
              <a:t>bi-directional</a:t>
            </a:r>
            <a:r>
              <a:rPr lang="en-US" sz="2400" dirty="0">
                <a:solidFill>
                  <a:srgbClr val="FFFF00"/>
                </a:solidFill>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This means that it is possible to transfer data both to and from all parts of the computer.</a:t>
            </a:r>
            <a:endParaRPr lang="en-US" sz="2400" b="1" dirty="0">
              <a:latin typeface="Times New Roman" panose="02020603050405020304" pitchFamily="18" charset="0"/>
              <a:cs typeface="Times New Roman" panose="02020603050405020304" pitchFamily="18" charset="0"/>
            </a:endParaRPr>
          </a:p>
          <a:p>
            <a:pPr marL="0" indent="0">
              <a:lnSpc>
                <a:spcPct val="150000"/>
              </a:lnSpc>
              <a:buNone/>
            </a:pPr>
            <a:r>
              <a:rPr lang="en-US" sz="2400" dirty="0">
                <a:latin typeface="Times New Roman" panose="02020603050405020304" pitchFamily="18" charset="0"/>
                <a:cs typeface="Times New Roman" panose="02020603050405020304" pitchFamily="18" charset="0"/>
              </a:rPr>
              <a:t> </a:t>
            </a:r>
          </a:p>
          <a:p>
            <a:pPr marL="0" indent="0">
              <a:lnSpc>
                <a:spcPct val="150000"/>
              </a:lnSpc>
              <a:buNone/>
            </a:pPr>
            <a:r>
              <a:rPr lang="en-US" sz="2400" dirty="0">
                <a:latin typeface="Times New Roman" panose="02020603050405020304" pitchFamily="18" charset="0"/>
                <a:cs typeface="Times New Roman" panose="02020603050405020304" pitchFamily="18" charset="0"/>
              </a:rPr>
              <a:t>The number of wires in the bus affects the speed at which data can travel between hardware components. The wider the data bus, more data it can carry at one time. </a:t>
            </a:r>
          </a:p>
        </p:txBody>
      </p:sp>
      <p:pic>
        <p:nvPicPr>
          <p:cNvPr id="5" name="Picture 4" descr="A picture containing diagram&#10;&#10;Description automatically generated">
            <a:extLst>
              <a:ext uri="{FF2B5EF4-FFF2-40B4-BE49-F238E27FC236}">
                <a16:creationId xmlns:a16="http://schemas.microsoft.com/office/drawing/2014/main" id="{6637395F-9468-4003-BF56-AF6D770B3B09}"/>
              </a:ext>
            </a:extLst>
          </p:cNvPr>
          <p:cNvPicPr>
            <a:picLocks noChangeAspect="1"/>
          </p:cNvPicPr>
          <p:nvPr/>
        </p:nvPicPr>
        <p:blipFill rotWithShape="1">
          <a:blip r:embed="rId3"/>
          <a:srcRect t="15747" b="7093"/>
          <a:stretch/>
        </p:blipFill>
        <p:spPr>
          <a:xfrm>
            <a:off x="7569199" y="1661160"/>
            <a:ext cx="4413250" cy="35356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3916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07D1-29E1-4AA8-B207-C6F2C032646E}"/>
              </a:ext>
            </a:extLst>
          </p:cNvPr>
          <p:cNvSpPr>
            <a:spLocks noGrp="1"/>
          </p:cNvSpPr>
          <p:nvPr>
            <p:ph type="title"/>
          </p:nvPr>
        </p:nvSpPr>
        <p:spPr>
          <a:xfrm>
            <a:off x="2692400" y="246213"/>
            <a:ext cx="8610600" cy="1023787"/>
          </a:xfrm>
        </p:spPr>
        <p:txBody>
          <a:bodyPr anchor="t">
            <a:normAutofit/>
          </a:bodyPr>
          <a:lstStyle/>
          <a:p>
            <a:pPr algn="ctr"/>
            <a:r>
              <a:rPr lang="en-US" b="1" dirty="0">
                <a:latin typeface="+mn-lt"/>
              </a:rPr>
              <a:t>Control </a:t>
            </a:r>
            <a:r>
              <a:rPr lang="en-US" dirty="0">
                <a:latin typeface="+mn-lt"/>
              </a:rPr>
              <a:t> </a:t>
            </a:r>
            <a:r>
              <a:rPr lang="en-US" b="1" dirty="0">
                <a:latin typeface="+mn-lt"/>
              </a:rPr>
              <a:t>BUS</a:t>
            </a:r>
          </a:p>
        </p:txBody>
      </p:sp>
      <p:sp>
        <p:nvSpPr>
          <p:cNvPr id="3" name="Content Placeholder 2">
            <a:extLst>
              <a:ext uri="{FF2B5EF4-FFF2-40B4-BE49-F238E27FC236}">
                <a16:creationId xmlns:a16="http://schemas.microsoft.com/office/drawing/2014/main" id="{48D2DA24-C5D0-44B5-9011-43E7FEA59CC9}"/>
              </a:ext>
            </a:extLst>
          </p:cNvPr>
          <p:cNvSpPr>
            <a:spLocks noGrp="1"/>
          </p:cNvSpPr>
          <p:nvPr>
            <p:ph idx="1"/>
          </p:nvPr>
        </p:nvSpPr>
        <p:spPr>
          <a:xfrm>
            <a:off x="254000" y="1162051"/>
            <a:ext cx="11724640" cy="2880361"/>
          </a:xfrm>
        </p:spPr>
        <p:txBody>
          <a:bodyPr>
            <a:normAutofit lnSpcReduction="10000"/>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The part of the system bus used by CPUs to communicate to other components within the computer system is called control bus.  It is </a:t>
            </a:r>
            <a:r>
              <a:rPr lang="en-US" sz="2400" b="1" dirty="0">
                <a:solidFill>
                  <a:srgbClr val="FF0000"/>
                </a:solidFill>
                <a:latin typeface="Times New Roman" panose="02020603050405020304" pitchFamily="18" charset="0"/>
                <a:cs typeface="Times New Roman" panose="02020603050405020304" pitchFamily="18" charset="0"/>
              </a:rPr>
              <a:t>bi-directional</a:t>
            </a:r>
            <a:endParaRPr lang="en-US" sz="2400" dirty="0">
              <a:latin typeface="Times New Roman" panose="02020603050405020304" pitchFamily="18" charset="0"/>
              <a:cs typeface="Times New Roman" panose="02020603050405020304" pitchFamily="18" charset="0"/>
            </a:endParaRPr>
          </a:p>
          <a:p>
            <a:pPr marL="0" indent="0">
              <a:lnSpc>
                <a:spcPct val="150000"/>
              </a:lnSpc>
              <a:buNone/>
            </a:pPr>
            <a:r>
              <a:rPr lang="en-US" sz="2400" dirty="0">
                <a:latin typeface="Times New Roman" panose="02020603050405020304" pitchFamily="18" charset="0"/>
                <a:cs typeface="Times New Roman" panose="02020603050405020304" pitchFamily="18" charset="0"/>
              </a:rPr>
              <a:t>The commands given by the CPU are carried to the respective devices through the control bus and the status signals from those devices are also sent back to the CPU through the control bus.</a:t>
            </a:r>
          </a:p>
          <a:p>
            <a:pPr marL="0" indent="0">
              <a:lnSpc>
                <a:spcPct val="150000"/>
              </a:lnSpc>
              <a:buNone/>
            </a:pPr>
            <a:endParaRPr lang="en-US" dirty="0">
              <a:latin typeface="Times New Roman" panose="02020603050405020304" pitchFamily="18" charset="0"/>
              <a:cs typeface="Times New Roman" panose="02020603050405020304" pitchFamily="18" charset="0"/>
            </a:endParaRPr>
          </a:p>
        </p:txBody>
      </p:sp>
      <p:pic>
        <p:nvPicPr>
          <p:cNvPr id="7" name="Picture 6" descr="A picture containing diagram&#10;&#10;Description automatically generated">
            <a:extLst>
              <a:ext uri="{FF2B5EF4-FFF2-40B4-BE49-F238E27FC236}">
                <a16:creationId xmlns:a16="http://schemas.microsoft.com/office/drawing/2014/main" id="{026C6F52-EE37-4295-A525-B8537B2CBEB3}"/>
              </a:ext>
            </a:extLst>
          </p:cNvPr>
          <p:cNvPicPr>
            <a:picLocks noChangeAspect="1"/>
          </p:cNvPicPr>
          <p:nvPr/>
        </p:nvPicPr>
        <p:blipFill rotWithShape="1">
          <a:blip r:embed="rId3"/>
          <a:srcRect t="15879" b="5958"/>
          <a:stretch/>
        </p:blipFill>
        <p:spPr>
          <a:xfrm>
            <a:off x="4042410" y="3822866"/>
            <a:ext cx="5076074" cy="28803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358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07D1-29E1-4AA8-B207-C6F2C032646E}"/>
              </a:ext>
            </a:extLst>
          </p:cNvPr>
          <p:cNvSpPr>
            <a:spLocks noGrp="1"/>
          </p:cNvSpPr>
          <p:nvPr>
            <p:ph type="title"/>
          </p:nvPr>
        </p:nvSpPr>
        <p:spPr>
          <a:xfrm>
            <a:off x="1323309" y="102678"/>
            <a:ext cx="6832600" cy="701104"/>
          </a:xfrm>
        </p:spPr>
        <p:txBody>
          <a:bodyPr anchor="t">
            <a:normAutofit/>
          </a:bodyPr>
          <a:lstStyle/>
          <a:p>
            <a:pPr algn="ctr"/>
            <a:r>
              <a:rPr lang="en-US" b="1" dirty="0">
                <a:latin typeface="+mn-lt"/>
              </a:rPr>
              <a:t>CONTROL BUS</a:t>
            </a:r>
          </a:p>
        </p:txBody>
      </p:sp>
      <p:sp>
        <p:nvSpPr>
          <p:cNvPr id="3" name="Content Placeholder 2">
            <a:extLst>
              <a:ext uri="{FF2B5EF4-FFF2-40B4-BE49-F238E27FC236}">
                <a16:creationId xmlns:a16="http://schemas.microsoft.com/office/drawing/2014/main" id="{48D2DA24-C5D0-44B5-9011-43E7FEA59CC9}"/>
              </a:ext>
            </a:extLst>
          </p:cNvPr>
          <p:cNvSpPr>
            <a:spLocks noGrp="1"/>
          </p:cNvSpPr>
          <p:nvPr>
            <p:ph idx="1"/>
          </p:nvPr>
        </p:nvSpPr>
        <p:spPr>
          <a:xfrm>
            <a:off x="123824" y="836102"/>
            <a:ext cx="11224895" cy="5148137"/>
          </a:xfrm>
        </p:spPr>
        <p:txBody>
          <a:bodyPr>
            <a:noAutofit/>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These transmit 'control signals' between the different hardware components in a computer system. It carries signals that report the status of various devices. </a:t>
            </a:r>
          </a:p>
          <a:p>
            <a:pPr marL="0" indent="0">
              <a:lnSpc>
                <a:spcPct val="150000"/>
              </a:lnSpc>
              <a:buNone/>
            </a:pPr>
            <a:r>
              <a:rPr lang="en-US" sz="2400" dirty="0">
                <a:latin typeface="Times New Roman" panose="02020603050405020304" pitchFamily="18" charset="0"/>
                <a:cs typeface="Times New Roman" panose="02020603050405020304" pitchFamily="18" charset="0"/>
              </a:rPr>
              <a:t>These signals indicate whether </a:t>
            </a:r>
          </a:p>
          <a:p>
            <a:pPr>
              <a:lnSpc>
                <a:spcPct val="150000"/>
              </a:lnSpc>
            </a:pPr>
            <a:r>
              <a:rPr lang="en-US" sz="2400" dirty="0">
                <a:latin typeface="Times New Roman" panose="02020603050405020304" pitchFamily="18" charset="0"/>
                <a:cs typeface="Times New Roman" panose="02020603050405020304" pitchFamily="18" charset="0"/>
              </a:rPr>
              <a:t>the data is to be read into </a:t>
            </a:r>
          </a:p>
          <a:p>
            <a:pPr>
              <a:lnSpc>
                <a:spcPct val="150000"/>
              </a:lnSpc>
            </a:pPr>
            <a:r>
              <a:rPr lang="en-US" sz="2400" dirty="0">
                <a:latin typeface="Times New Roman" panose="02020603050405020304" pitchFamily="18" charset="0"/>
                <a:cs typeface="Times New Roman" panose="02020603050405020304" pitchFamily="18" charset="0"/>
              </a:rPr>
              <a:t>written out the CPU</a:t>
            </a:r>
          </a:p>
          <a:p>
            <a:pPr>
              <a:lnSpc>
                <a:spcPct val="150000"/>
              </a:lnSpc>
            </a:pPr>
            <a:r>
              <a:rPr lang="en-US" sz="2400" dirty="0">
                <a:latin typeface="Times New Roman" panose="02020603050405020304" pitchFamily="18" charset="0"/>
                <a:cs typeface="Times New Roman" panose="02020603050405020304" pitchFamily="18" charset="0"/>
              </a:rPr>
              <a:t>the CPU is accessing memory or an I/O device</a:t>
            </a:r>
          </a:p>
          <a:p>
            <a:pPr>
              <a:lnSpc>
                <a:spcPct val="150000"/>
              </a:lnSpc>
            </a:pPr>
            <a:r>
              <a:rPr lang="en-US" sz="2400" dirty="0">
                <a:latin typeface="Times New Roman" panose="02020603050405020304" pitchFamily="18" charset="0"/>
                <a:cs typeface="Times New Roman" panose="02020603050405020304" pitchFamily="18" charset="0"/>
              </a:rPr>
              <a:t>the I/O device or memory is ready for the data transfer </a:t>
            </a:r>
          </a:p>
        </p:txBody>
      </p:sp>
      <p:pic>
        <p:nvPicPr>
          <p:cNvPr id="5" name="Picture 4" descr="A picture containing text, sign, screenshot&#10;&#10;Description automatically generated">
            <a:extLst>
              <a:ext uri="{FF2B5EF4-FFF2-40B4-BE49-F238E27FC236}">
                <a16:creationId xmlns:a16="http://schemas.microsoft.com/office/drawing/2014/main" id="{08311A67-62B6-4611-B8D7-83673BB0D923}"/>
              </a:ext>
            </a:extLst>
          </p:cNvPr>
          <p:cNvPicPr>
            <a:picLocks noChangeAspect="1"/>
          </p:cNvPicPr>
          <p:nvPr/>
        </p:nvPicPr>
        <p:blipFill rotWithShape="1">
          <a:blip r:embed="rId3"/>
          <a:srcRect r="4745" b="-3"/>
          <a:stretch/>
        </p:blipFill>
        <p:spPr>
          <a:xfrm>
            <a:off x="8064469" y="2117297"/>
            <a:ext cx="3802411" cy="4271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4796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D59E6-DA6D-4272-9C47-E6B11B36D445}"/>
              </a:ext>
            </a:extLst>
          </p:cNvPr>
          <p:cNvSpPr>
            <a:spLocks noGrp="1"/>
          </p:cNvSpPr>
          <p:nvPr>
            <p:ph type="title"/>
          </p:nvPr>
        </p:nvSpPr>
        <p:spPr>
          <a:xfrm>
            <a:off x="1991360" y="1709253"/>
            <a:ext cx="8610600" cy="1293028"/>
          </a:xfrm>
        </p:spPr>
        <p:txBody>
          <a:bodyPr/>
          <a:lstStyle/>
          <a:p>
            <a:pPr algn="ctr"/>
            <a:r>
              <a:rPr lang="en-US" dirty="0"/>
              <a:t>Width of the computer bus</a:t>
            </a:r>
          </a:p>
        </p:txBody>
      </p:sp>
      <p:pic>
        <p:nvPicPr>
          <p:cNvPr id="6" name="Picture 5" descr="Diagram&#10;&#10;Description automatically generated with medium confidence">
            <a:extLst>
              <a:ext uri="{FF2B5EF4-FFF2-40B4-BE49-F238E27FC236}">
                <a16:creationId xmlns:a16="http://schemas.microsoft.com/office/drawing/2014/main" id="{31A1E7B4-27B6-4A17-897F-B2380D81CF40}"/>
              </a:ext>
            </a:extLst>
          </p:cNvPr>
          <p:cNvPicPr>
            <a:picLocks noChangeAspect="1"/>
          </p:cNvPicPr>
          <p:nvPr/>
        </p:nvPicPr>
        <p:blipFill rotWithShape="1">
          <a:blip r:embed="rId2"/>
          <a:srcRect t="8752" r="22368"/>
          <a:stretch/>
        </p:blipFill>
        <p:spPr>
          <a:xfrm rot="5400000">
            <a:off x="4297224" y="2561283"/>
            <a:ext cx="2723306" cy="43664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01578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0CE92-26D1-48D4-891E-C71612DD0863}"/>
              </a:ext>
            </a:extLst>
          </p:cNvPr>
          <p:cNvSpPr>
            <a:spLocks noGrp="1"/>
          </p:cNvSpPr>
          <p:nvPr>
            <p:ph type="title"/>
          </p:nvPr>
        </p:nvSpPr>
        <p:spPr>
          <a:xfrm>
            <a:off x="685800" y="209619"/>
            <a:ext cx="10820400" cy="999068"/>
          </a:xfrm>
        </p:spPr>
        <p:txBody>
          <a:bodyPr anchor="t"/>
          <a:lstStyle/>
          <a:p>
            <a:pPr algn="ctr"/>
            <a:r>
              <a:rPr lang="en-US" dirty="0"/>
              <a:t>Bus width</a:t>
            </a:r>
          </a:p>
        </p:txBody>
      </p:sp>
      <p:sp>
        <p:nvSpPr>
          <p:cNvPr id="5" name="TextBox 4">
            <a:extLst>
              <a:ext uri="{FF2B5EF4-FFF2-40B4-BE49-F238E27FC236}">
                <a16:creationId xmlns:a16="http://schemas.microsoft.com/office/drawing/2014/main" id="{405D8E6A-EABE-4F78-AF53-BB58C5075783}"/>
              </a:ext>
            </a:extLst>
          </p:cNvPr>
          <p:cNvSpPr txBox="1"/>
          <p:nvPr/>
        </p:nvSpPr>
        <p:spPr>
          <a:xfrm>
            <a:off x="792480" y="6463161"/>
            <a:ext cx="8764209" cy="369332"/>
          </a:xfrm>
          <a:prstGeom prst="rect">
            <a:avLst/>
          </a:prstGeom>
          <a:noFill/>
        </p:spPr>
        <p:txBody>
          <a:bodyPr wrap="square">
            <a:spAutoFit/>
          </a:bodyPr>
          <a:lstStyle/>
          <a:p>
            <a:r>
              <a:rPr lang="en-US" dirty="0"/>
              <a:t>https://www.youtube.com/watch?v=Qa_2_co2Jfs&amp;feature=emb_logo</a:t>
            </a:r>
          </a:p>
        </p:txBody>
      </p:sp>
      <p:pic>
        <p:nvPicPr>
          <p:cNvPr id="6" name="What Is Computer Bus Width   Computer System Bus Architecture  Computer Science">
            <a:hlinkClick r:id="" action="ppaction://media"/>
            <a:extLst>
              <a:ext uri="{FF2B5EF4-FFF2-40B4-BE49-F238E27FC236}">
                <a16:creationId xmlns:a16="http://schemas.microsoft.com/office/drawing/2014/main" id="{E0FCB76F-4D3E-45A6-89DF-997B2ACEB90A}"/>
              </a:ext>
            </a:extLst>
          </p:cNvPr>
          <p:cNvPicPr>
            <a:picLocks noChangeAspect="1"/>
          </p:cNvPicPr>
          <p:nvPr>
            <a:videoFile r:link="rId1"/>
            <p:extLst>
              <p:ext uri="{DAA4B4D4-6D71-4841-9C94-3DE7FCFB9230}">
                <p14:media xmlns:p14="http://schemas.microsoft.com/office/powerpoint/2010/main" r:embed="rId2">
                  <p14:trim st="23205" end="35253"/>
                </p14:media>
              </p:ext>
            </p:extLst>
          </p:nvPr>
        </p:nvPicPr>
        <p:blipFill>
          <a:blip r:embed="rId4"/>
          <a:stretch>
            <a:fillRect/>
          </a:stretch>
        </p:blipFill>
        <p:spPr>
          <a:xfrm>
            <a:off x="685800" y="1496662"/>
            <a:ext cx="10505440" cy="4572000"/>
          </a:xfrm>
          <a:prstGeom prst="rect">
            <a:avLst/>
          </a:prstGeom>
        </p:spPr>
      </p:pic>
    </p:spTree>
    <p:extLst>
      <p:ext uri="{BB962C8B-B14F-4D97-AF65-F5344CB8AC3E}">
        <p14:creationId xmlns:p14="http://schemas.microsoft.com/office/powerpoint/2010/main" val="275354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3884-60CE-4D51-8701-28431309F47E}"/>
              </a:ext>
            </a:extLst>
          </p:cNvPr>
          <p:cNvSpPr>
            <a:spLocks noGrp="1"/>
          </p:cNvSpPr>
          <p:nvPr>
            <p:ph type="title"/>
          </p:nvPr>
        </p:nvSpPr>
        <p:spPr>
          <a:xfrm>
            <a:off x="1821180" y="223520"/>
            <a:ext cx="8610600" cy="1293028"/>
          </a:xfrm>
        </p:spPr>
        <p:txBody>
          <a:bodyPr/>
          <a:lstStyle/>
          <a:p>
            <a:pPr algn="ctr"/>
            <a:r>
              <a:rPr lang="en-US" dirty="0"/>
              <a:t>Video review</a:t>
            </a:r>
          </a:p>
        </p:txBody>
      </p:sp>
      <p:pic>
        <p:nvPicPr>
          <p:cNvPr id="4" name="OCR A'Level Fetch decode execute cycle (1)">
            <a:hlinkClick r:id="" action="ppaction://media"/>
            <a:extLst>
              <a:ext uri="{FF2B5EF4-FFF2-40B4-BE49-F238E27FC236}">
                <a16:creationId xmlns:a16="http://schemas.microsoft.com/office/drawing/2014/main" id="{033C8D04-A78C-4E70-8982-C59117F662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8480" y="1273810"/>
            <a:ext cx="11176000" cy="5360670"/>
          </a:xfrm>
          <a:prstGeom prst="rect">
            <a:avLst/>
          </a:prstGeom>
        </p:spPr>
      </p:pic>
    </p:spTree>
    <p:extLst>
      <p:ext uri="{BB962C8B-B14F-4D97-AF65-F5344CB8AC3E}">
        <p14:creationId xmlns:p14="http://schemas.microsoft.com/office/powerpoint/2010/main" val="16115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07D1-29E1-4AA8-B207-C6F2C032646E}"/>
              </a:ext>
            </a:extLst>
          </p:cNvPr>
          <p:cNvSpPr>
            <a:spLocks noGrp="1"/>
          </p:cNvSpPr>
          <p:nvPr>
            <p:ph type="title"/>
          </p:nvPr>
        </p:nvSpPr>
        <p:spPr>
          <a:xfrm>
            <a:off x="416559" y="408773"/>
            <a:ext cx="6257291" cy="1293028"/>
          </a:xfrm>
        </p:spPr>
        <p:txBody>
          <a:bodyPr>
            <a:normAutofit/>
          </a:bodyPr>
          <a:lstStyle/>
          <a:p>
            <a:r>
              <a:rPr lang="en-US" b="1" dirty="0">
                <a:latin typeface="+mn-lt"/>
              </a:rPr>
              <a:t>Plenary activity</a:t>
            </a:r>
          </a:p>
        </p:txBody>
      </p:sp>
      <p:sp>
        <p:nvSpPr>
          <p:cNvPr id="6" name="Content Placeholder 5">
            <a:extLst>
              <a:ext uri="{FF2B5EF4-FFF2-40B4-BE49-F238E27FC236}">
                <a16:creationId xmlns:a16="http://schemas.microsoft.com/office/drawing/2014/main" id="{1AE0B573-BC31-489C-AA27-28A13410232C}"/>
              </a:ext>
            </a:extLst>
          </p:cNvPr>
          <p:cNvSpPr>
            <a:spLocks noGrp="1"/>
          </p:cNvSpPr>
          <p:nvPr>
            <p:ph idx="1"/>
          </p:nvPr>
        </p:nvSpPr>
        <p:spPr>
          <a:xfrm>
            <a:off x="628650" y="1701801"/>
            <a:ext cx="6477000" cy="4516885"/>
          </a:xfrm>
        </p:spPr>
        <p:txBody>
          <a:bodyPr>
            <a:normAutofit/>
          </a:bodyPr>
          <a:lstStyle/>
          <a:p>
            <a:pPr marL="457200" indent="-457200">
              <a:lnSpc>
                <a:spcPct val="150000"/>
              </a:lnSpc>
              <a:buFont typeface="+mj-lt"/>
              <a:buAutoNum type="arabicPeriod"/>
            </a:pPr>
            <a:r>
              <a:rPr lang="en-US" dirty="0">
                <a:latin typeface="Times New Roman" panose="02020603050405020304" pitchFamily="18" charset="0"/>
                <a:cs typeface="Times New Roman" panose="02020603050405020304" pitchFamily="18" charset="0"/>
              </a:rPr>
              <a:t>What is computer bus ?</a:t>
            </a:r>
          </a:p>
          <a:p>
            <a:pPr marL="457200" indent="-457200">
              <a:lnSpc>
                <a:spcPct val="150000"/>
              </a:lnSpc>
              <a:buFont typeface="+mj-lt"/>
              <a:buAutoNum type="arabicPeriod"/>
            </a:pPr>
            <a:r>
              <a:rPr lang="en-US" dirty="0">
                <a:latin typeface="Times New Roman" panose="02020603050405020304" pitchFamily="18" charset="0"/>
                <a:cs typeface="Times New Roman" panose="02020603050405020304" pitchFamily="18" charset="0"/>
              </a:rPr>
              <a:t>What is the different types of Computer Bus ?</a:t>
            </a:r>
          </a:p>
          <a:p>
            <a:pPr marL="457200" indent="-457200">
              <a:lnSpc>
                <a:spcPct val="150000"/>
              </a:lnSpc>
              <a:buFont typeface="+mj-lt"/>
              <a:buAutoNum type="arabicPeriod"/>
            </a:pPr>
            <a:r>
              <a:rPr lang="en-US" dirty="0">
                <a:latin typeface="Times New Roman" panose="02020603050405020304" pitchFamily="18" charset="0"/>
                <a:cs typeface="Times New Roman" panose="02020603050405020304" pitchFamily="18" charset="0"/>
              </a:rPr>
              <a:t>What are the uses of data bus, address bus, control bus, power bus?</a:t>
            </a:r>
          </a:p>
          <a:p>
            <a:pPr marL="457200" indent="-457200">
              <a:lnSpc>
                <a:spcPct val="150000"/>
              </a:lnSpc>
              <a:buFont typeface="+mj-lt"/>
              <a:buAutoNum type="arabicPeriod"/>
            </a:pPr>
            <a:r>
              <a:rPr lang="en-US" dirty="0">
                <a:latin typeface="Times New Roman" panose="02020603050405020304" pitchFamily="18" charset="0"/>
                <a:cs typeface="Times New Roman" panose="02020603050405020304" pitchFamily="18" charset="0"/>
              </a:rPr>
              <a:t>Write the difference between Internal Bus and External Bus .</a:t>
            </a:r>
          </a:p>
          <a:p>
            <a:pPr marL="457200" indent="-457200">
              <a:lnSpc>
                <a:spcPct val="150000"/>
              </a:lnSpc>
              <a:buFont typeface="+mj-lt"/>
              <a:buAutoNum type="arabicPeriod"/>
            </a:pPr>
            <a:r>
              <a:rPr lang="en-US" dirty="0">
                <a:latin typeface="Times New Roman" panose="02020603050405020304" pitchFamily="18" charset="0"/>
                <a:cs typeface="Times New Roman" panose="02020603050405020304" pitchFamily="18" charset="0"/>
              </a:rPr>
              <a:t>What is meant by the bus width?</a:t>
            </a:r>
          </a:p>
        </p:txBody>
      </p:sp>
      <p:sp useBgFill="1">
        <p:nvSpPr>
          <p:cNvPr id="12" name="Rectangle 11">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BAEA1C4-A927-4EF4-A48A-F4FDD0E4E652}"/>
              </a:ext>
            </a:extLst>
          </p:cNvPr>
          <p:cNvPicPr>
            <a:picLocks noChangeAspect="1"/>
          </p:cNvPicPr>
          <p:nvPr/>
        </p:nvPicPr>
        <p:blipFill rotWithShape="1">
          <a:blip r:embed="rId3"/>
          <a:srcRect l="27951" r="26570" b="-1"/>
          <a:stretch/>
        </p:blipFill>
        <p:spPr>
          <a:xfrm>
            <a:off x="7519416" y="10"/>
            <a:ext cx="4672584" cy="6857989"/>
          </a:xfrm>
          <a:prstGeom prst="rect">
            <a:avLst/>
          </a:prstGeom>
        </p:spPr>
      </p:pic>
    </p:spTree>
    <p:extLst>
      <p:ext uri="{BB962C8B-B14F-4D97-AF65-F5344CB8AC3E}">
        <p14:creationId xmlns:p14="http://schemas.microsoft.com/office/powerpoint/2010/main" val="2293849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4416-7626-4753-BC86-8F5AF4CCE5D6}"/>
              </a:ext>
            </a:extLst>
          </p:cNvPr>
          <p:cNvSpPr>
            <a:spLocks noGrp="1"/>
          </p:cNvSpPr>
          <p:nvPr>
            <p:ph type="title"/>
          </p:nvPr>
        </p:nvSpPr>
        <p:spPr>
          <a:xfrm>
            <a:off x="2380594" y="117859"/>
            <a:ext cx="8610600" cy="1293028"/>
          </a:xfrm>
        </p:spPr>
        <p:txBody>
          <a:bodyPr/>
          <a:lstStyle/>
          <a:p>
            <a:pPr algn="ctr"/>
            <a:r>
              <a:rPr lang="en-US" dirty="0"/>
              <a:t>Questions</a:t>
            </a:r>
          </a:p>
        </p:txBody>
      </p:sp>
      <p:sp>
        <p:nvSpPr>
          <p:cNvPr id="3" name="TextBox 2">
            <a:extLst>
              <a:ext uri="{FF2B5EF4-FFF2-40B4-BE49-F238E27FC236}">
                <a16:creationId xmlns:a16="http://schemas.microsoft.com/office/drawing/2014/main" id="{C3C8FBA2-168C-460D-BF50-24776E782AA5}"/>
              </a:ext>
            </a:extLst>
          </p:cNvPr>
          <p:cNvSpPr txBox="1"/>
          <p:nvPr/>
        </p:nvSpPr>
        <p:spPr>
          <a:xfrm>
            <a:off x="109308" y="1410887"/>
            <a:ext cx="11441561" cy="4905830"/>
          </a:xfrm>
          <a:prstGeom prst="rect">
            <a:avLst/>
          </a:prstGeom>
        </p:spPr>
        <p:txBody>
          <a:bodyPr vert="horz" lIns="91440" tIns="45720" rIns="91440" bIns="45720" rtlCol="0">
            <a:noAutofit/>
          </a:bodyPr>
          <a:lstStyle/>
          <a:p>
            <a:pPr marL="571500" indent="-457200" defTabSz="914400">
              <a:lnSpc>
                <a:spcPct val="150000"/>
              </a:lnSpc>
              <a:spcAft>
                <a:spcPts val="600"/>
              </a:spcAft>
              <a:buFont typeface="+mj-lt"/>
              <a:buAutoNum type="arabicPeriod"/>
            </a:pPr>
            <a:r>
              <a:rPr lang="en-US" sz="2200" b="0" i="0" dirty="0">
                <a:effectLst/>
                <a:latin typeface="Times New Roman" panose="02020603050405020304" pitchFamily="18" charset="0"/>
                <a:cs typeface="Times New Roman" panose="02020603050405020304" pitchFamily="18" charset="0"/>
              </a:rPr>
              <a:t>Describe what is meant by a computer bus</a:t>
            </a:r>
          </a:p>
          <a:p>
            <a:pPr marL="571500" indent="-457200" defTabSz="914400">
              <a:lnSpc>
                <a:spcPct val="150000"/>
              </a:lnSpc>
              <a:spcAft>
                <a:spcPts val="600"/>
              </a:spcAft>
              <a:buFont typeface="+mj-lt"/>
              <a:buAutoNum type="arabicPeriod"/>
            </a:pPr>
            <a:r>
              <a:rPr lang="en-US" sz="2200" dirty="0">
                <a:latin typeface="Times New Roman" panose="02020603050405020304" pitchFamily="18" charset="0"/>
                <a:cs typeface="Times New Roman" panose="02020603050405020304" pitchFamily="18" charset="0"/>
              </a:rPr>
              <a:t>An integrated circuit manufacturer is looking to develop a new processor.</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What would be the direct consequence on potential performance of </a:t>
            </a:r>
          </a:p>
          <a:p>
            <a:pPr marL="1485900" lvl="2" indent="-457200" defTabSz="914400">
              <a:lnSpc>
                <a:spcPct val="150000"/>
              </a:lnSpc>
              <a:spcAft>
                <a:spcPts val="600"/>
              </a:spcAft>
              <a:buFont typeface="+mj-lt"/>
              <a:buAutoNum type="alphaLcPeriod"/>
            </a:pPr>
            <a:r>
              <a:rPr lang="en-US" sz="2200" dirty="0">
                <a:latin typeface="Times New Roman" panose="02020603050405020304" pitchFamily="18" charset="0"/>
                <a:cs typeface="Times New Roman" panose="02020603050405020304" pitchFamily="18" charset="0"/>
              </a:rPr>
              <a:t>increasing the width of the data bus? </a:t>
            </a:r>
          </a:p>
          <a:p>
            <a:pPr marL="1485900" lvl="2" indent="-457200" defTabSz="914400">
              <a:lnSpc>
                <a:spcPct val="150000"/>
              </a:lnSpc>
              <a:spcAft>
                <a:spcPts val="600"/>
              </a:spcAft>
              <a:buFont typeface="+mj-lt"/>
              <a:buAutoNum type="alphaLcPeriod"/>
            </a:pPr>
            <a:r>
              <a:rPr lang="en-US" sz="2200" dirty="0">
                <a:latin typeface="Times New Roman" panose="02020603050405020304" pitchFamily="18" charset="0"/>
                <a:cs typeface="Times New Roman" panose="02020603050405020304" pitchFamily="18" charset="0"/>
              </a:rPr>
              <a:t>increasing the width of the address bus? </a:t>
            </a:r>
          </a:p>
          <a:p>
            <a:pPr marL="1485900" lvl="2" indent="-457200" defTabSz="914400">
              <a:lnSpc>
                <a:spcPct val="150000"/>
              </a:lnSpc>
              <a:spcAft>
                <a:spcPts val="600"/>
              </a:spcAft>
              <a:buFont typeface="+mj-lt"/>
              <a:buAutoNum type="alphaLcPeriod"/>
            </a:pPr>
            <a:r>
              <a:rPr lang="en-US" sz="2200" dirty="0">
                <a:latin typeface="Times New Roman" panose="02020603050405020304" pitchFamily="18" charset="0"/>
                <a:cs typeface="Times New Roman" panose="02020603050405020304" pitchFamily="18" charset="0"/>
              </a:rPr>
              <a:t>increasing the clock speed?                                                                          [3]</a:t>
            </a:r>
          </a:p>
          <a:p>
            <a:pPr marL="571500" indent="-457200" defTabSz="914400">
              <a:lnSpc>
                <a:spcPct val="150000"/>
              </a:lnSpc>
              <a:spcAft>
                <a:spcPts val="600"/>
              </a:spcAft>
              <a:buFont typeface="+mj-lt"/>
              <a:buAutoNum type="arabicPeriod"/>
            </a:pPr>
            <a:r>
              <a:rPr lang="en-US" sz="2200" dirty="0">
                <a:latin typeface="Times New Roman" panose="02020603050405020304" pitchFamily="18" charset="0"/>
                <a:cs typeface="Times New Roman" panose="02020603050405020304" pitchFamily="18" charset="0"/>
              </a:rPr>
              <a:t>Peripheral devices are not directly connected to the processor but make use of the system bus.</a:t>
            </a:r>
          </a:p>
          <a:p>
            <a:pPr marL="114300" defTabSz="914400">
              <a:lnSpc>
                <a:spcPct val="150000"/>
              </a:lnSpc>
              <a:spcAft>
                <a:spcPts val="600"/>
              </a:spcAft>
            </a:pPr>
            <a:r>
              <a:rPr lang="en-US" sz="2200" dirty="0">
                <a:latin typeface="Times New Roman" panose="02020603050405020304" pitchFamily="18" charset="0"/>
                <a:cs typeface="Times New Roman" panose="02020603050405020304" pitchFamily="18" charset="0"/>
              </a:rPr>
              <a:t>Give two </a:t>
            </a:r>
            <a:r>
              <a:rPr lang="en-US" sz="2200">
                <a:latin typeface="Times New Roman" panose="02020603050405020304" pitchFamily="18" charset="0"/>
                <a:cs typeface="Times New Roman" panose="02020603050405020304" pitchFamily="18" charset="0"/>
              </a:rPr>
              <a:t>reasons it </a:t>
            </a:r>
            <a:r>
              <a:rPr lang="en-US" sz="2200" dirty="0">
                <a:latin typeface="Times New Roman" panose="02020603050405020304" pitchFamily="18" charset="0"/>
                <a:cs typeface="Times New Roman" panose="02020603050405020304" pitchFamily="18" charset="0"/>
              </a:rPr>
              <a:t>is not sensible to connect peripherals directly to the processor.</a:t>
            </a:r>
          </a:p>
        </p:txBody>
      </p:sp>
    </p:spTree>
    <p:extLst>
      <p:ext uri="{BB962C8B-B14F-4D97-AF65-F5344CB8AC3E}">
        <p14:creationId xmlns:p14="http://schemas.microsoft.com/office/powerpoint/2010/main" val="3079174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86E6-2530-41CE-9AC2-659B5FD552EC}"/>
              </a:ext>
            </a:extLst>
          </p:cNvPr>
          <p:cNvSpPr>
            <a:spLocks noGrp="1"/>
          </p:cNvSpPr>
          <p:nvPr>
            <p:ph type="title"/>
          </p:nvPr>
        </p:nvSpPr>
        <p:spPr>
          <a:xfrm>
            <a:off x="1483360" y="307173"/>
            <a:ext cx="8610600" cy="815508"/>
          </a:xfrm>
        </p:spPr>
        <p:txBody>
          <a:bodyPr anchor="t"/>
          <a:lstStyle/>
          <a:p>
            <a:pPr algn="ctr"/>
            <a:r>
              <a:rPr lang="en-US" dirty="0"/>
              <a:t>Answers</a:t>
            </a:r>
          </a:p>
        </p:txBody>
      </p:sp>
      <p:sp>
        <p:nvSpPr>
          <p:cNvPr id="5" name="TextBox 4">
            <a:extLst>
              <a:ext uri="{FF2B5EF4-FFF2-40B4-BE49-F238E27FC236}">
                <a16:creationId xmlns:a16="http://schemas.microsoft.com/office/drawing/2014/main" id="{119FBE60-E681-4507-92E7-32CE1B029F28}"/>
              </a:ext>
            </a:extLst>
          </p:cNvPr>
          <p:cNvSpPr txBox="1"/>
          <p:nvPr/>
        </p:nvSpPr>
        <p:spPr>
          <a:xfrm>
            <a:off x="67879" y="1122681"/>
            <a:ext cx="11441561" cy="5428146"/>
          </a:xfrm>
          <a:prstGeom prst="rect">
            <a:avLst/>
          </a:prstGeom>
        </p:spPr>
        <p:txBody>
          <a:bodyPr vert="horz" lIns="91440" tIns="45720" rIns="91440" bIns="45720" rtlCol="0">
            <a:noAutofit/>
          </a:bodyPr>
          <a:lstStyle/>
          <a:p>
            <a:pPr marL="571500" indent="-457200" defTabSz="914400">
              <a:lnSpc>
                <a:spcPct val="150000"/>
              </a:lnSpc>
              <a:spcAft>
                <a:spcPts val="600"/>
              </a:spcAft>
              <a:buFont typeface="+mj-lt"/>
              <a:buAutoNum type="arabicPeriod"/>
            </a:pPr>
            <a:r>
              <a:rPr lang="en-US" sz="2200" b="0" i="0" dirty="0">
                <a:solidFill>
                  <a:srgbClr val="FF0000"/>
                </a:solidFill>
                <a:effectLst/>
                <a:latin typeface="Times New Roman" panose="02020603050405020304" pitchFamily="18" charset="0"/>
                <a:cs typeface="Times New Roman" panose="02020603050405020304" pitchFamily="18" charset="0"/>
              </a:rPr>
              <a:t>the communication link by which data is communicated between all the internal pieces of a computer. </a:t>
            </a:r>
          </a:p>
          <a:p>
            <a:pPr marL="571500" indent="-457200" defTabSz="914400">
              <a:lnSpc>
                <a:spcPct val="150000"/>
              </a:lnSpc>
              <a:spcAft>
                <a:spcPts val="600"/>
              </a:spcAft>
              <a:buFont typeface="+mj-lt"/>
              <a:buAutoNum type="arabicPeriod"/>
            </a:pPr>
            <a:r>
              <a:rPr lang="en-US" sz="2200" b="0" i="0" dirty="0">
                <a:effectLst/>
                <a:latin typeface="Times New Roman" panose="02020603050405020304" pitchFamily="18" charset="0"/>
                <a:cs typeface="Times New Roman" panose="02020603050405020304" pitchFamily="18" charset="0"/>
              </a:rPr>
              <a:t> </a:t>
            </a:r>
            <a:r>
              <a:rPr lang="en-US" sz="2200" dirty="0">
                <a:solidFill>
                  <a:srgbClr val="FF0000"/>
                </a:solidFill>
                <a:latin typeface="Times New Roman" panose="02020603050405020304" pitchFamily="18" charset="0"/>
                <a:cs typeface="Times New Roman" panose="02020603050405020304" pitchFamily="18" charset="0"/>
              </a:rPr>
              <a:t>a) </a:t>
            </a:r>
            <a:r>
              <a:rPr lang="en-US" sz="2200" b="0" i="0" dirty="0">
                <a:solidFill>
                  <a:srgbClr val="FF0000"/>
                </a:solidFill>
                <a:effectLst/>
                <a:latin typeface="Times New Roman" panose="02020603050405020304" pitchFamily="18" charset="0"/>
                <a:cs typeface="Times New Roman" panose="02020603050405020304" pitchFamily="18" charset="0"/>
              </a:rPr>
              <a:t>Width- increases the number of bits that can be transfer at one time</a:t>
            </a:r>
            <a:br>
              <a:rPr lang="en-US" sz="2200" b="0" i="0" dirty="0">
                <a:solidFill>
                  <a:srgbClr val="FF0000"/>
                </a:solidFill>
                <a:effectLst/>
                <a:latin typeface="Times New Roman" panose="02020603050405020304" pitchFamily="18" charset="0"/>
                <a:cs typeface="Times New Roman" panose="02020603050405020304" pitchFamily="18" charset="0"/>
              </a:rPr>
            </a:br>
            <a:r>
              <a:rPr lang="en-US" sz="2200" b="0" i="0" dirty="0">
                <a:solidFill>
                  <a:srgbClr val="FF0000"/>
                </a:solidFill>
                <a:effectLst/>
                <a:latin typeface="Times New Roman" panose="02020603050405020304" pitchFamily="18" charset="0"/>
                <a:cs typeface="Times New Roman" panose="02020603050405020304" pitchFamily="18" charset="0"/>
              </a:rPr>
              <a:t>b) Increases the number of addresses/assessable location</a:t>
            </a:r>
            <a:br>
              <a:rPr lang="en-US" sz="2200" b="0" i="0" dirty="0">
                <a:solidFill>
                  <a:srgbClr val="FF0000"/>
                </a:solidFill>
                <a:effectLst/>
                <a:latin typeface="Times New Roman" panose="02020603050405020304" pitchFamily="18" charset="0"/>
                <a:cs typeface="Times New Roman" panose="02020603050405020304" pitchFamily="18" charset="0"/>
              </a:rPr>
            </a:br>
            <a:r>
              <a:rPr lang="en-US" sz="2200" b="0" i="0" dirty="0">
                <a:solidFill>
                  <a:srgbClr val="FF0000"/>
                </a:solidFill>
                <a:effectLst/>
                <a:latin typeface="Times New Roman" panose="02020603050405020304" pitchFamily="18" charset="0"/>
                <a:cs typeface="Times New Roman" panose="02020603050405020304" pitchFamily="18" charset="0"/>
              </a:rPr>
              <a:t>c) instructions performed more quickly/fetch, decode execute cycle will be done fast</a:t>
            </a:r>
            <a:r>
              <a:rPr lang="en-US" sz="2200" dirty="0">
                <a:solidFill>
                  <a:srgbClr val="FF0000"/>
                </a:solidFill>
                <a:latin typeface="Times New Roman" panose="02020603050405020304" pitchFamily="18" charset="0"/>
                <a:cs typeface="Times New Roman" panose="02020603050405020304" pitchFamily="18" charset="0"/>
              </a:rPr>
              <a:t>er</a:t>
            </a:r>
            <a:r>
              <a:rPr lang="en-US" sz="2200" b="0" i="0" dirty="0">
                <a:effectLst/>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[3]</a:t>
            </a:r>
          </a:p>
          <a:p>
            <a:pPr marL="571500" indent="-457200" defTabSz="914400">
              <a:lnSpc>
                <a:spcPct val="150000"/>
              </a:lnSpc>
              <a:spcAft>
                <a:spcPts val="600"/>
              </a:spcAft>
              <a:buFont typeface="+mj-lt"/>
              <a:buAutoNum type="arabicPeriod"/>
            </a:pPr>
            <a:r>
              <a:rPr lang="en-US" sz="2200" dirty="0">
                <a:latin typeface="Times New Roman" panose="02020603050405020304" pitchFamily="18" charset="0"/>
                <a:cs typeface="Times New Roman" panose="02020603050405020304" pitchFamily="18" charset="0"/>
              </a:rPr>
              <a:t>a) </a:t>
            </a:r>
            <a:r>
              <a:rPr lang="en-US" sz="2200" dirty="0">
                <a:solidFill>
                  <a:srgbClr val="FF0000"/>
                </a:solidFill>
                <a:latin typeface="Times New Roman" panose="02020603050405020304" pitchFamily="18" charset="0"/>
                <a:cs typeface="Times New Roman" panose="02020603050405020304" pitchFamily="18" charset="0"/>
              </a:rPr>
              <a:t>Each peripheral operates in a different way. </a:t>
            </a:r>
            <a:br>
              <a:rPr lang="en-US" sz="2200" dirty="0">
                <a:solidFill>
                  <a:srgbClr val="FF0000"/>
                </a:solidFill>
                <a:latin typeface="Times New Roman" panose="02020603050405020304" pitchFamily="18" charset="0"/>
                <a:cs typeface="Times New Roman" panose="02020603050405020304" pitchFamily="18" charset="0"/>
              </a:rPr>
            </a:br>
            <a:r>
              <a:rPr lang="en-US" sz="2200" dirty="0">
                <a:solidFill>
                  <a:srgbClr val="FF0000"/>
                </a:solidFill>
                <a:latin typeface="Times New Roman" panose="02020603050405020304" pitchFamily="18" charset="0"/>
                <a:cs typeface="Times New Roman" panose="02020603050405020304" pitchFamily="18" charset="0"/>
              </a:rPr>
              <a:t>b) Not sensible to design a processor to control every possible peripheral</a:t>
            </a:r>
            <a:br>
              <a:rPr lang="en-US" sz="2200" dirty="0">
                <a:solidFill>
                  <a:srgbClr val="FF0000"/>
                </a:solidFill>
                <a:latin typeface="Times New Roman" panose="02020603050405020304" pitchFamily="18" charset="0"/>
                <a:cs typeface="Times New Roman" panose="02020603050405020304" pitchFamily="18" charset="0"/>
              </a:rPr>
            </a:br>
            <a:r>
              <a:rPr lang="en-US" sz="2200" dirty="0">
                <a:solidFill>
                  <a:srgbClr val="FF0000"/>
                </a:solidFill>
                <a:latin typeface="Times New Roman" panose="02020603050405020304" pitchFamily="18" charset="0"/>
                <a:cs typeface="Times New Roman" panose="02020603050405020304" pitchFamily="18" charset="0"/>
              </a:rPr>
              <a:t>c) A new type of peripheral would require the processor to be redesigned</a:t>
            </a:r>
            <a:br>
              <a:rPr lang="en-US" sz="2200" dirty="0">
                <a:solidFill>
                  <a:srgbClr val="FF0000"/>
                </a:solidFill>
                <a:latin typeface="Times New Roman" panose="02020603050405020304" pitchFamily="18" charset="0"/>
                <a:cs typeface="Times New Roman" panose="02020603050405020304" pitchFamily="18" charset="0"/>
              </a:rPr>
            </a:br>
            <a:r>
              <a:rPr lang="en-US" sz="2200" dirty="0">
                <a:solidFill>
                  <a:srgbClr val="FF0000"/>
                </a:solidFill>
                <a:latin typeface="Times New Roman" panose="02020603050405020304" pitchFamily="18" charset="0"/>
                <a:cs typeface="Times New Roman" panose="02020603050405020304" pitchFamily="18" charset="0"/>
              </a:rPr>
              <a:t>d) peripheral may operate at a different voltage from the processor</a:t>
            </a:r>
            <a:br>
              <a:rPr lang="en-US" sz="2200" dirty="0">
                <a:solidFill>
                  <a:srgbClr val="FF0000"/>
                </a:solidFill>
                <a:latin typeface="Times New Roman" panose="02020603050405020304" pitchFamily="18" charset="0"/>
                <a:cs typeface="Times New Roman" panose="02020603050405020304" pitchFamily="18" charset="0"/>
              </a:rPr>
            </a:br>
            <a:r>
              <a:rPr lang="en-US" sz="2200" dirty="0">
                <a:solidFill>
                  <a:srgbClr val="FF0000"/>
                </a:solidFill>
                <a:latin typeface="Times New Roman" panose="02020603050405020304" pitchFamily="18" charset="0"/>
                <a:cs typeface="Times New Roman" panose="02020603050405020304" pitchFamily="18" charset="0"/>
              </a:rPr>
              <a:t>e) Peripherals will usually operate at a slower rate than the processor.</a:t>
            </a:r>
          </a:p>
        </p:txBody>
      </p:sp>
    </p:spTree>
    <p:extLst>
      <p:ext uri="{BB962C8B-B14F-4D97-AF65-F5344CB8AC3E}">
        <p14:creationId xmlns:p14="http://schemas.microsoft.com/office/powerpoint/2010/main" val="3974939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27BB-9C64-4A4B-85FD-5844397F97B1}"/>
              </a:ext>
            </a:extLst>
          </p:cNvPr>
          <p:cNvSpPr>
            <a:spLocks noGrp="1"/>
          </p:cNvSpPr>
          <p:nvPr>
            <p:ph type="title"/>
          </p:nvPr>
        </p:nvSpPr>
        <p:spPr>
          <a:xfrm>
            <a:off x="1181100" y="697698"/>
            <a:ext cx="8610600" cy="1293028"/>
          </a:xfrm>
        </p:spPr>
        <p:txBody>
          <a:bodyPr/>
          <a:lstStyle/>
          <a:p>
            <a:pPr algn="ctr"/>
            <a:r>
              <a:rPr lang="en-US" dirty="0"/>
              <a:t>objectives</a:t>
            </a:r>
          </a:p>
        </p:txBody>
      </p:sp>
      <p:sp>
        <p:nvSpPr>
          <p:cNvPr id="3" name="Content Placeholder 2">
            <a:extLst>
              <a:ext uri="{FF2B5EF4-FFF2-40B4-BE49-F238E27FC236}">
                <a16:creationId xmlns:a16="http://schemas.microsoft.com/office/drawing/2014/main" id="{8462BCF1-1B67-470C-865A-4399D009F5E0}"/>
              </a:ext>
            </a:extLst>
          </p:cNvPr>
          <p:cNvSpPr>
            <a:spLocks noGrp="1"/>
          </p:cNvSpPr>
          <p:nvPr>
            <p:ph idx="1"/>
          </p:nvPr>
        </p:nvSpPr>
        <p:spPr>
          <a:xfrm>
            <a:off x="842645" y="1990726"/>
            <a:ext cx="6419850" cy="3485514"/>
          </a:xfrm>
        </p:spPr>
        <p:txBody>
          <a:bodyPr/>
          <a:lstStyle/>
          <a:p>
            <a:pPr marL="0" indent="0">
              <a:lnSpc>
                <a:spcPct val="150000"/>
              </a:lnSpc>
              <a:buNone/>
            </a:pPr>
            <a:r>
              <a:rPr lang="en-US" dirty="0">
                <a:latin typeface="Times New Roman" panose="02020603050405020304" pitchFamily="18" charset="0"/>
                <a:cs typeface="Times New Roman" panose="02020603050405020304" pitchFamily="18" charset="0"/>
              </a:rPr>
              <a:t>At the end of the lesson students should be able to </a:t>
            </a:r>
          </a:p>
          <a:p>
            <a:pPr>
              <a:lnSpc>
                <a:spcPct val="150000"/>
              </a:lnSpc>
            </a:pPr>
            <a:r>
              <a:rPr lang="en-US" dirty="0">
                <a:latin typeface="Times New Roman" panose="02020603050405020304" pitchFamily="18" charset="0"/>
                <a:cs typeface="Times New Roman" panose="02020603050405020304" pitchFamily="18" charset="0"/>
              </a:rPr>
              <a:t>List the three types of buses used in the computer</a:t>
            </a:r>
          </a:p>
          <a:p>
            <a:pPr>
              <a:lnSpc>
                <a:spcPct val="150000"/>
              </a:lnSpc>
            </a:pPr>
            <a:r>
              <a:rPr lang="en-US" dirty="0">
                <a:latin typeface="Times New Roman" panose="02020603050405020304" pitchFamily="18" charset="0"/>
                <a:cs typeface="Times New Roman" panose="02020603050405020304" pitchFamily="18" charset="0"/>
              </a:rPr>
              <a:t>Outline the functions of the buses</a:t>
            </a:r>
          </a:p>
          <a:p>
            <a:pPr>
              <a:lnSpc>
                <a:spcPct val="150000"/>
              </a:lnSpc>
            </a:pPr>
            <a:r>
              <a:rPr lang="en-US" dirty="0">
                <a:latin typeface="Times New Roman" panose="02020603050405020304" pitchFamily="18" charset="0"/>
                <a:cs typeface="Times New Roman" panose="02020603050405020304" pitchFamily="18" charset="0"/>
              </a:rPr>
              <a:t>State what is a computer bus width</a:t>
            </a:r>
          </a:p>
          <a:p>
            <a:pPr>
              <a:lnSpc>
                <a:spcPct val="150000"/>
              </a:lnSpc>
            </a:pPr>
            <a:r>
              <a:rPr lang="en-US" dirty="0">
                <a:latin typeface="Times New Roman" panose="02020603050405020304" pitchFamily="18" charset="0"/>
                <a:cs typeface="Times New Roman" panose="02020603050405020304" pitchFamily="18" charset="0"/>
              </a:rPr>
              <a:t>Explain how the instruction cycle works</a:t>
            </a:r>
          </a:p>
        </p:txBody>
      </p:sp>
      <p:pic>
        <p:nvPicPr>
          <p:cNvPr id="5" name="Picture 4" descr="A picture containing text, clipart&#10;&#10;Description automatically generated">
            <a:extLst>
              <a:ext uri="{FF2B5EF4-FFF2-40B4-BE49-F238E27FC236}">
                <a16:creationId xmlns:a16="http://schemas.microsoft.com/office/drawing/2014/main" id="{B5006423-0488-4902-8F5E-0B6570106B8B}"/>
              </a:ext>
            </a:extLst>
          </p:cNvPr>
          <p:cNvPicPr>
            <a:picLocks noChangeAspect="1"/>
          </p:cNvPicPr>
          <p:nvPr/>
        </p:nvPicPr>
        <p:blipFill>
          <a:blip r:embed="rId3"/>
          <a:stretch>
            <a:fillRect/>
          </a:stretch>
        </p:blipFill>
        <p:spPr>
          <a:xfrm>
            <a:off x="7262495" y="2240599"/>
            <a:ext cx="4514850" cy="2714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002411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82E5DE-9BDA-4AA6-A08A-C4ACA8F70D77}"/>
              </a:ext>
            </a:extLst>
          </p:cNvPr>
          <p:cNvSpPr>
            <a:spLocks noGrp="1"/>
          </p:cNvSpPr>
          <p:nvPr>
            <p:ph type="title"/>
          </p:nvPr>
        </p:nvSpPr>
        <p:spPr>
          <a:xfrm>
            <a:off x="1014988" y="117528"/>
            <a:ext cx="8967211" cy="1263598"/>
          </a:xfrm>
        </p:spPr>
        <p:txBody>
          <a:bodyPr>
            <a:normAutofit/>
          </a:bodyPr>
          <a:lstStyle/>
          <a:p>
            <a:pPr algn="ctr"/>
            <a:r>
              <a:rPr lang="en-US" b="1" dirty="0">
                <a:solidFill>
                  <a:srgbClr val="444444"/>
                </a:solidFill>
                <a:effectLst/>
              </a:rPr>
              <a:t>computer bus</a:t>
            </a:r>
            <a:endParaRPr lang="en-US" b="1" dirty="0">
              <a:effectLst/>
            </a:endParaRPr>
          </a:p>
        </p:txBody>
      </p:sp>
      <p:sp>
        <p:nvSpPr>
          <p:cNvPr id="8" name="TextBox 7">
            <a:extLst>
              <a:ext uri="{FF2B5EF4-FFF2-40B4-BE49-F238E27FC236}">
                <a16:creationId xmlns:a16="http://schemas.microsoft.com/office/drawing/2014/main" id="{91F9C33D-6314-4CA1-AB0F-D01BBBD01FFC}"/>
              </a:ext>
            </a:extLst>
          </p:cNvPr>
          <p:cNvSpPr txBox="1"/>
          <p:nvPr/>
        </p:nvSpPr>
        <p:spPr>
          <a:xfrm>
            <a:off x="2209801" y="1381126"/>
            <a:ext cx="6096000" cy="369332"/>
          </a:xfrm>
          <a:prstGeom prst="rect">
            <a:avLst/>
          </a:prstGeom>
          <a:noFill/>
        </p:spPr>
        <p:txBody>
          <a:bodyPr wrap="square">
            <a:spAutoFit/>
          </a:bodyPr>
          <a:lstStyle/>
          <a:p>
            <a:r>
              <a:rPr lang="en-US" dirty="0"/>
              <a:t>https://www.youtube.com/watch?v=7QffiMyMpnM</a:t>
            </a:r>
          </a:p>
        </p:txBody>
      </p:sp>
    </p:spTree>
    <p:extLst>
      <p:ext uri="{BB962C8B-B14F-4D97-AF65-F5344CB8AC3E}">
        <p14:creationId xmlns:p14="http://schemas.microsoft.com/office/powerpoint/2010/main" val="59296703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27BB-9C64-4A4B-85FD-5844397F97B1}"/>
              </a:ext>
            </a:extLst>
          </p:cNvPr>
          <p:cNvSpPr>
            <a:spLocks noGrp="1"/>
          </p:cNvSpPr>
          <p:nvPr>
            <p:ph type="title"/>
          </p:nvPr>
        </p:nvSpPr>
        <p:spPr>
          <a:xfrm>
            <a:off x="514985" y="383373"/>
            <a:ext cx="6832600" cy="1293028"/>
          </a:xfrm>
        </p:spPr>
        <p:txBody>
          <a:bodyPr>
            <a:normAutofit/>
          </a:bodyPr>
          <a:lstStyle/>
          <a:p>
            <a:pPr algn="ctr"/>
            <a:r>
              <a:rPr lang="en-US" b="1" dirty="0"/>
              <a:t>Buses of the Computer Architecture</a:t>
            </a:r>
          </a:p>
        </p:txBody>
      </p:sp>
      <p:sp>
        <p:nvSpPr>
          <p:cNvPr id="3" name="Content Placeholder 2">
            <a:extLst>
              <a:ext uri="{FF2B5EF4-FFF2-40B4-BE49-F238E27FC236}">
                <a16:creationId xmlns:a16="http://schemas.microsoft.com/office/drawing/2014/main" id="{8462BCF1-1B67-470C-865A-4399D009F5E0}"/>
              </a:ext>
            </a:extLst>
          </p:cNvPr>
          <p:cNvSpPr>
            <a:spLocks noGrp="1"/>
          </p:cNvSpPr>
          <p:nvPr>
            <p:ph idx="1"/>
          </p:nvPr>
        </p:nvSpPr>
        <p:spPr>
          <a:xfrm>
            <a:off x="352425" y="1866900"/>
            <a:ext cx="7099935" cy="4400550"/>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Inside computers, there are many internal components. </a:t>
            </a:r>
          </a:p>
          <a:p>
            <a:pPr marL="0" indent="0">
              <a:lnSpc>
                <a:spcPct val="150000"/>
              </a:lnSpc>
              <a:buNone/>
            </a:pPr>
            <a:r>
              <a:rPr lang="en-US" dirty="0">
                <a:latin typeface="Times New Roman" panose="02020603050405020304" pitchFamily="18" charset="0"/>
                <a:cs typeface="Times New Roman" panose="02020603050405020304" pitchFamily="18" charset="0"/>
              </a:rPr>
              <a:t>For these components to communicate with each other, they make use of wires that are known as a ‘</a:t>
            </a:r>
            <a:r>
              <a:rPr lang="en-US" b="1" dirty="0">
                <a:latin typeface="Times New Roman" panose="02020603050405020304" pitchFamily="18" charset="0"/>
                <a:cs typeface="Times New Roman" panose="02020603050405020304" pitchFamily="18" charset="0"/>
              </a:rPr>
              <a:t>bus</a:t>
            </a:r>
            <a:r>
              <a:rPr lang="en-US" dirty="0">
                <a:latin typeface="Times New Roman" panose="02020603050405020304" pitchFamily="18" charset="0"/>
                <a:cs typeface="Times New Roman" panose="02020603050405020304" pitchFamily="18" charset="0"/>
              </a:rPr>
              <a:t>’.</a:t>
            </a:r>
          </a:p>
          <a:p>
            <a:pPr marL="0" indent="0">
              <a:lnSpc>
                <a:spcPct val="150000"/>
              </a:lnSpc>
              <a:buNone/>
            </a:pPr>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bus</a:t>
            </a:r>
            <a:r>
              <a:rPr lang="en-US" dirty="0">
                <a:latin typeface="Times New Roman" panose="02020603050405020304" pitchFamily="18" charset="0"/>
                <a:cs typeface="Times New Roman" panose="02020603050405020304" pitchFamily="18" charset="0"/>
              </a:rPr>
              <a:t> is a </a:t>
            </a:r>
            <a:r>
              <a:rPr lang="en-US" b="1" dirty="0">
                <a:latin typeface="Times New Roman" panose="02020603050405020304" pitchFamily="18" charset="0"/>
                <a:cs typeface="Times New Roman" panose="02020603050405020304" pitchFamily="18" charset="0"/>
              </a:rPr>
              <a:t>common pathway</a:t>
            </a:r>
            <a:r>
              <a:rPr lang="en-US" dirty="0">
                <a:latin typeface="Times New Roman" panose="02020603050405020304" pitchFamily="18" charset="0"/>
                <a:cs typeface="Times New Roman" panose="02020603050405020304" pitchFamily="18" charset="0"/>
              </a:rPr>
              <a:t> through which information flows from one computer component to another. </a:t>
            </a:r>
          </a:p>
          <a:p>
            <a:pPr marL="0" indent="0">
              <a:lnSpc>
                <a:spcPct val="150000"/>
              </a:lnSpc>
              <a:buNone/>
            </a:pPr>
            <a:r>
              <a:rPr lang="en-US" dirty="0">
                <a:latin typeface="Times New Roman" panose="02020603050405020304" pitchFamily="18" charset="0"/>
                <a:cs typeface="Times New Roman" panose="02020603050405020304" pitchFamily="18" charset="0"/>
              </a:rPr>
              <a:t>The computer bus can be either internal or external </a:t>
            </a:r>
          </a:p>
        </p:txBody>
      </p:sp>
      <p:pic>
        <p:nvPicPr>
          <p:cNvPr id="5" name="Picture 4" descr="A picture containing text, electronics, circuit&#10;&#10;Description automatically generated">
            <a:extLst>
              <a:ext uri="{FF2B5EF4-FFF2-40B4-BE49-F238E27FC236}">
                <a16:creationId xmlns:a16="http://schemas.microsoft.com/office/drawing/2014/main" id="{26E9140E-5EBB-461C-969F-986AFA6771D1}"/>
              </a:ext>
            </a:extLst>
          </p:cNvPr>
          <p:cNvPicPr>
            <a:picLocks noChangeAspect="1"/>
          </p:cNvPicPr>
          <p:nvPr/>
        </p:nvPicPr>
        <p:blipFill>
          <a:blip r:embed="rId3"/>
          <a:stretch>
            <a:fillRect/>
          </a:stretch>
        </p:blipFill>
        <p:spPr>
          <a:xfrm>
            <a:off x="7152640" y="1866900"/>
            <a:ext cx="4836160" cy="4213483"/>
          </a:xfrm>
          <a:prstGeom prst="rect">
            <a:avLst/>
          </a:prstGeom>
          <a:ln>
            <a:noFill/>
          </a:ln>
          <a:effectLst>
            <a:softEdge rad="112500"/>
          </a:effectLst>
        </p:spPr>
      </p:pic>
    </p:spTree>
    <p:extLst>
      <p:ext uri="{BB962C8B-B14F-4D97-AF65-F5344CB8AC3E}">
        <p14:creationId xmlns:p14="http://schemas.microsoft.com/office/powerpoint/2010/main" val="191415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82E5DE-9BDA-4AA6-A08A-C4ACA8F70D77}"/>
              </a:ext>
            </a:extLst>
          </p:cNvPr>
          <p:cNvSpPr>
            <a:spLocks noGrp="1"/>
          </p:cNvSpPr>
          <p:nvPr>
            <p:ph type="title"/>
          </p:nvPr>
        </p:nvSpPr>
        <p:spPr>
          <a:xfrm>
            <a:off x="1014988" y="117528"/>
            <a:ext cx="8967211" cy="1263598"/>
          </a:xfrm>
        </p:spPr>
        <p:txBody>
          <a:bodyPr>
            <a:normAutofit/>
          </a:bodyPr>
          <a:lstStyle/>
          <a:p>
            <a:pPr algn="ctr"/>
            <a:r>
              <a:rPr lang="en-US" sz="3600" b="1" dirty="0">
                <a:solidFill>
                  <a:srgbClr val="FFFF00"/>
                </a:solidFill>
                <a:effectLst/>
              </a:rPr>
              <a:t>Classification of Computer Bus</a:t>
            </a:r>
          </a:p>
        </p:txBody>
      </p:sp>
      <p:sp>
        <p:nvSpPr>
          <p:cNvPr id="3" name="Content Placeholder 2">
            <a:extLst>
              <a:ext uri="{FF2B5EF4-FFF2-40B4-BE49-F238E27FC236}">
                <a16:creationId xmlns:a16="http://schemas.microsoft.com/office/drawing/2014/main" id="{48D2DA24-C5D0-44B5-9011-43E7FEA59CC9}"/>
              </a:ext>
            </a:extLst>
          </p:cNvPr>
          <p:cNvSpPr>
            <a:spLocks noGrp="1"/>
          </p:cNvSpPr>
          <p:nvPr>
            <p:ph idx="1"/>
          </p:nvPr>
        </p:nvSpPr>
        <p:spPr>
          <a:xfrm>
            <a:off x="182881" y="1381126"/>
            <a:ext cx="6363078" cy="5359346"/>
          </a:xfrm>
        </p:spPr>
        <p:txBody>
          <a:bodyPr>
            <a:normAutofit fontScale="62500" lnSpcReduction="20000"/>
          </a:bodyPr>
          <a:lstStyle/>
          <a:p>
            <a:pPr marL="0" indent="0" algn="just">
              <a:buNone/>
            </a:pPr>
            <a:r>
              <a:rPr lang="en-US" sz="4500" b="1" dirty="0">
                <a:solidFill>
                  <a:srgbClr val="FF0000"/>
                </a:solidFill>
                <a:effectLst/>
                <a:latin typeface="Times New Roman" panose="02020603050405020304" pitchFamily="18" charset="0"/>
                <a:cs typeface="Times New Roman" panose="02020603050405020304" pitchFamily="18" charset="0"/>
              </a:rPr>
              <a:t>External Bus</a:t>
            </a:r>
          </a:p>
          <a:p>
            <a:pPr marL="0" indent="0">
              <a:lnSpc>
                <a:spcPct val="150000"/>
              </a:lnSpc>
              <a:buNone/>
            </a:pPr>
            <a:r>
              <a:rPr lang="en-US" sz="3800" dirty="0">
                <a:latin typeface="Times New Roman" panose="02020603050405020304" pitchFamily="18" charset="0"/>
                <a:cs typeface="Times New Roman" panose="02020603050405020304" pitchFamily="18" charset="0"/>
              </a:rPr>
              <a:t>There are several slots situated on the motherboard that are used for connection of the external and internal devices.</a:t>
            </a:r>
          </a:p>
          <a:p>
            <a:pPr marL="0" indent="0">
              <a:lnSpc>
                <a:spcPct val="150000"/>
              </a:lnSpc>
              <a:buNone/>
            </a:pPr>
            <a:r>
              <a:rPr lang="en-US" sz="3800" dirty="0">
                <a:latin typeface="Times New Roman" panose="02020603050405020304" pitchFamily="18" charset="0"/>
                <a:cs typeface="Times New Roman" panose="02020603050405020304" pitchFamily="18" charset="0"/>
              </a:rPr>
              <a:t> The </a:t>
            </a:r>
            <a:r>
              <a:rPr lang="en-US" sz="3800" dirty="0">
                <a:effectLst/>
                <a:latin typeface="Times New Roman" panose="02020603050405020304" pitchFamily="18" charset="0"/>
                <a:cs typeface="Times New Roman" panose="02020603050405020304" pitchFamily="18" charset="0"/>
              </a:rPr>
              <a:t>external  buses (cables) are used </a:t>
            </a:r>
            <a:r>
              <a:rPr lang="en-US" sz="3800" dirty="0">
                <a:latin typeface="Times New Roman" panose="02020603050405020304" pitchFamily="18" charset="0"/>
                <a:cs typeface="Times New Roman" panose="02020603050405020304" pitchFamily="18" charset="0"/>
              </a:rPr>
              <a:t>for the </a:t>
            </a:r>
            <a:r>
              <a:rPr lang="en-US" sz="3800" dirty="0">
                <a:effectLst/>
                <a:latin typeface="Times New Roman" panose="02020603050405020304" pitchFamily="18" charset="0"/>
                <a:cs typeface="Times New Roman" panose="02020603050405020304" pitchFamily="18" charset="0"/>
              </a:rPr>
              <a:t>connection between </a:t>
            </a:r>
            <a:r>
              <a:rPr lang="en-US" sz="3800" dirty="0">
                <a:latin typeface="Times New Roman" panose="02020603050405020304" pitchFamily="18" charset="0"/>
                <a:cs typeface="Times New Roman" panose="02020603050405020304" pitchFamily="18" charset="0"/>
              </a:rPr>
              <a:t> peripheral devices  and the internal devices, and these are all located on the motherboard.</a:t>
            </a:r>
          </a:p>
          <a:p>
            <a:pPr marL="0" indent="0">
              <a:lnSpc>
                <a:spcPct val="150000"/>
              </a:lnSpc>
              <a:buNone/>
            </a:pPr>
            <a:r>
              <a:rPr lang="en-US" sz="3800" dirty="0">
                <a:latin typeface="Times New Roman" panose="02020603050405020304" pitchFamily="18" charset="0"/>
                <a:cs typeface="Times New Roman" panose="02020603050405020304" pitchFamily="18" charset="0"/>
              </a:rPr>
              <a:t>It is also used for connecting  internal buses and internal device</a:t>
            </a:r>
          </a:p>
          <a:p>
            <a:pPr algn="just"/>
            <a:endParaRPr lang="en-US" sz="2400" dirty="0">
              <a:effectLst/>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effectLst/>
              <a:latin typeface="Times New Roman" panose="02020603050405020304" pitchFamily="18" charset="0"/>
              <a:cs typeface="Times New Roman" panose="02020603050405020304" pitchFamily="18" charset="0"/>
            </a:endParaRPr>
          </a:p>
          <a:p>
            <a:pPr marL="0" indent="0">
              <a:buNone/>
            </a:pPr>
            <a:endParaRPr lang="en-US" sz="1700" dirty="0"/>
          </a:p>
        </p:txBody>
      </p:sp>
      <p:pic>
        <p:nvPicPr>
          <p:cNvPr id="4" name="Picture 3" descr="A picture containing text&#10;&#10;Description automatically generated">
            <a:extLst>
              <a:ext uri="{FF2B5EF4-FFF2-40B4-BE49-F238E27FC236}">
                <a16:creationId xmlns:a16="http://schemas.microsoft.com/office/drawing/2014/main" id="{8AFFF29A-DC8C-473D-85A1-AE46EAF8D1BD}"/>
              </a:ext>
            </a:extLst>
          </p:cNvPr>
          <p:cNvPicPr>
            <a:picLocks noChangeAspect="1"/>
          </p:cNvPicPr>
          <p:nvPr/>
        </p:nvPicPr>
        <p:blipFill>
          <a:blip r:embed="rId3"/>
          <a:stretch>
            <a:fillRect/>
          </a:stretch>
        </p:blipFill>
        <p:spPr>
          <a:xfrm>
            <a:off x="6688198" y="1727836"/>
            <a:ext cx="5320921" cy="39922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652789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82E5DE-9BDA-4AA6-A08A-C4ACA8F70D77}"/>
              </a:ext>
            </a:extLst>
          </p:cNvPr>
          <p:cNvSpPr>
            <a:spLocks noGrp="1"/>
          </p:cNvSpPr>
          <p:nvPr>
            <p:ph type="title"/>
          </p:nvPr>
        </p:nvSpPr>
        <p:spPr>
          <a:xfrm>
            <a:off x="1175514" y="240083"/>
            <a:ext cx="8967211" cy="1263598"/>
          </a:xfrm>
        </p:spPr>
        <p:txBody>
          <a:bodyPr>
            <a:normAutofit/>
          </a:bodyPr>
          <a:lstStyle/>
          <a:p>
            <a:pPr algn="ctr"/>
            <a:r>
              <a:rPr lang="en-US" b="1" dirty="0">
                <a:solidFill>
                  <a:srgbClr val="FFFF00"/>
                </a:solidFill>
                <a:effectLst/>
              </a:rPr>
              <a:t>Classification of Computer Bus</a:t>
            </a:r>
          </a:p>
        </p:txBody>
      </p:sp>
      <p:sp>
        <p:nvSpPr>
          <p:cNvPr id="3" name="Content Placeholder 2">
            <a:extLst>
              <a:ext uri="{FF2B5EF4-FFF2-40B4-BE49-F238E27FC236}">
                <a16:creationId xmlns:a16="http://schemas.microsoft.com/office/drawing/2014/main" id="{48D2DA24-C5D0-44B5-9011-43E7FEA59CC9}"/>
              </a:ext>
            </a:extLst>
          </p:cNvPr>
          <p:cNvSpPr>
            <a:spLocks noGrp="1"/>
          </p:cNvSpPr>
          <p:nvPr>
            <p:ph idx="1"/>
          </p:nvPr>
        </p:nvSpPr>
        <p:spPr>
          <a:xfrm>
            <a:off x="809308" y="1503681"/>
            <a:ext cx="9699624" cy="526414"/>
          </a:xfrm>
        </p:spPr>
        <p:txBody>
          <a:bodyPr>
            <a:normAutofit/>
          </a:bodyPr>
          <a:lstStyle/>
          <a:p>
            <a:pPr marL="0" indent="0" algn="just">
              <a:buNone/>
            </a:pPr>
            <a:r>
              <a:rPr lang="en-US" sz="2400" dirty="0">
                <a:effectLst/>
                <a:latin typeface="Times New Roman" panose="02020603050405020304" pitchFamily="18" charset="0"/>
                <a:cs typeface="Times New Roman" panose="02020603050405020304" pitchFamily="18" charset="0"/>
              </a:rPr>
              <a:t>Computer bus can be divided into two parts.  Internal and external Bus  </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0" indent="0">
              <a:buNone/>
            </a:pPr>
            <a:endParaRPr lang="en-US" sz="1700" dirty="0"/>
          </a:p>
        </p:txBody>
      </p:sp>
      <p:pic>
        <p:nvPicPr>
          <p:cNvPr id="7" name="Picture 6" descr="A picture containing text, electronics, circuit&#10;&#10;Description automatically generated">
            <a:extLst>
              <a:ext uri="{FF2B5EF4-FFF2-40B4-BE49-F238E27FC236}">
                <a16:creationId xmlns:a16="http://schemas.microsoft.com/office/drawing/2014/main" id="{BDF05A94-8CD2-4615-B80D-1D977FD2A333}"/>
              </a:ext>
            </a:extLst>
          </p:cNvPr>
          <p:cNvPicPr>
            <a:picLocks noChangeAspect="1"/>
          </p:cNvPicPr>
          <p:nvPr/>
        </p:nvPicPr>
        <p:blipFill>
          <a:blip r:embed="rId3"/>
          <a:stretch>
            <a:fillRect/>
          </a:stretch>
        </p:blipFill>
        <p:spPr>
          <a:xfrm>
            <a:off x="6104255" y="2483417"/>
            <a:ext cx="5774055" cy="3129295"/>
          </a:xfrm>
          <a:prstGeom prst="rect">
            <a:avLst/>
          </a:prstGeom>
        </p:spPr>
      </p:pic>
      <p:sp>
        <p:nvSpPr>
          <p:cNvPr id="9" name="TextBox 8">
            <a:extLst>
              <a:ext uri="{FF2B5EF4-FFF2-40B4-BE49-F238E27FC236}">
                <a16:creationId xmlns:a16="http://schemas.microsoft.com/office/drawing/2014/main" id="{7C220DE4-94AF-413E-9C5C-0946CEC8ECDA}"/>
              </a:ext>
            </a:extLst>
          </p:cNvPr>
          <p:cNvSpPr txBox="1"/>
          <p:nvPr/>
        </p:nvSpPr>
        <p:spPr>
          <a:xfrm>
            <a:off x="313690" y="2483417"/>
            <a:ext cx="5213350" cy="3570208"/>
          </a:xfrm>
          <a:prstGeom prst="rect">
            <a:avLst/>
          </a:prstGeom>
          <a:noFill/>
        </p:spPr>
        <p:txBody>
          <a:bodyPr wrap="square">
            <a:spAutoFit/>
          </a:bodyPr>
          <a:lstStyle/>
          <a:p>
            <a:pPr algn="just"/>
            <a:r>
              <a:rPr lang="en-US" sz="2400" b="1" dirty="0">
                <a:solidFill>
                  <a:srgbClr val="FF0000"/>
                </a:solidFill>
                <a:latin typeface="Times New Roman" panose="02020603050405020304" pitchFamily="18" charset="0"/>
                <a:cs typeface="Times New Roman" panose="02020603050405020304" pitchFamily="18" charset="0"/>
              </a:rPr>
              <a:t>Internal Bus</a:t>
            </a:r>
          </a:p>
          <a:p>
            <a:pPr algn="just"/>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The golden color lines on the computer's motherboard or on various circuit boards are called internal buses. Internal buses are also called System Bus</a:t>
            </a:r>
          </a:p>
          <a:p>
            <a:pPr algn="just"/>
            <a:endParaRPr lang="en-US" sz="2000" dirty="0">
              <a:effectLst/>
              <a:latin typeface="Times New Roman" panose="02020603050405020304" pitchFamily="18" charset="0"/>
              <a:cs typeface="Times New Roman" panose="02020603050405020304" pitchFamily="18" charset="0"/>
            </a:endParaRPr>
          </a:p>
          <a:p>
            <a:pPr algn="just"/>
            <a:endParaRPr lang="en-US" sz="20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396779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82E5DE-9BDA-4AA6-A08A-C4ACA8F70D77}"/>
              </a:ext>
            </a:extLst>
          </p:cNvPr>
          <p:cNvSpPr>
            <a:spLocks noGrp="1"/>
          </p:cNvSpPr>
          <p:nvPr>
            <p:ph type="title"/>
          </p:nvPr>
        </p:nvSpPr>
        <p:spPr>
          <a:xfrm>
            <a:off x="934720" y="0"/>
            <a:ext cx="9011920" cy="1293028"/>
          </a:xfrm>
        </p:spPr>
        <p:txBody>
          <a:bodyPr>
            <a:normAutofit/>
          </a:bodyPr>
          <a:lstStyle/>
          <a:p>
            <a:r>
              <a:rPr lang="en-US" b="1" dirty="0">
                <a:latin typeface="+mn-lt"/>
              </a:rPr>
              <a:t>What is a computer system  bus?</a:t>
            </a:r>
          </a:p>
        </p:txBody>
      </p:sp>
      <p:sp>
        <p:nvSpPr>
          <p:cNvPr id="3" name="Content Placeholder 2">
            <a:extLst>
              <a:ext uri="{FF2B5EF4-FFF2-40B4-BE49-F238E27FC236}">
                <a16:creationId xmlns:a16="http://schemas.microsoft.com/office/drawing/2014/main" id="{48D2DA24-C5D0-44B5-9011-43E7FEA59CC9}"/>
              </a:ext>
            </a:extLst>
          </p:cNvPr>
          <p:cNvSpPr>
            <a:spLocks noGrp="1"/>
          </p:cNvSpPr>
          <p:nvPr>
            <p:ph idx="1"/>
          </p:nvPr>
        </p:nvSpPr>
        <p:spPr>
          <a:xfrm>
            <a:off x="396240" y="1574800"/>
            <a:ext cx="5963920" cy="4542285"/>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The computer </a:t>
            </a:r>
            <a:r>
              <a:rPr lang="en-US" b="1" dirty="0">
                <a:latin typeface="Times New Roman" panose="02020603050405020304" pitchFamily="18" charset="0"/>
                <a:cs typeface="Times New Roman" panose="02020603050405020304" pitchFamily="18" charset="0"/>
              </a:rPr>
              <a:t>system bus</a:t>
            </a:r>
            <a:r>
              <a:rPr lang="en-US" dirty="0">
                <a:latin typeface="Times New Roman" panose="02020603050405020304" pitchFamily="18" charset="0"/>
                <a:cs typeface="Times New Roman" panose="02020603050405020304" pitchFamily="18" charset="0"/>
              </a:rPr>
              <a:t> is the communication link by which data is communicated between all the internal pieces of a computer. </a:t>
            </a:r>
          </a:p>
          <a:p>
            <a:pPr marL="0" indent="0">
              <a:lnSpc>
                <a:spcPct val="150000"/>
              </a:lnSpc>
              <a:buNone/>
            </a:pPr>
            <a:r>
              <a:rPr lang="en-US" dirty="0">
                <a:latin typeface="Times New Roman" panose="02020603050405020304" pitchFamily="18" charset="0"/>
                <a:cs typeface="Times New Roman" panose="02020603050405020304" pitchFamily="18" charset="0"/>
              </a:rPr>
              <a:t>It is used to connect the various hardware components of the computer system.</a:t>
            </a:r>
          </a:p>
          <a:p>
            <a:pPr marL="0" indent="0">
              <a:lnSpc>
                <a:spcPct val="150000"/>
              </a:lnSpc>
              <a:buNone/>
            </a:pPr>
            <a:r>
              <a:rPr lang="en-US" dirty="0">
                <a:latin typeface="Times New Roman" panose="02020603050405020304" pitchFamily="18" charset="0"/>
                <a:cs typeface="Times New Roman" panose="02020603050405020304" pitchFamily="18" charset="0"/>
              </a:rPr>
              <a:t>It connects the processor to the RAM, to the hard drive, to the video processor, to the I/O drives, and to all the other components of the computer.</a:t>
            </a:r>
          </a:p>
          <a:p>
            <a:endParaRPr lang="en-US" dirty="0"/>
          </a:p>
        </p:txBody>
      </p:sp>
      <p:pic>
        <p:nvPicPr>
          <p:cNvPr id="7" name="Picture 6" descr="Diagram&#10;&#10;Description automatically generated">
            <a:extLst>
              <a:ext uri="{FF2B5EF4-FFF2-40B4-BE49-F238E27FC236}">
                <a16:creationId xmlns:a16="http://schemas.microsoft.com/office/drawing/2014/main" id="{4BDE1845-DA44-405D-BCF6-31715B7A4589}"/>
              </a:ext>
            </a:extLst>
          </p:cNvPr>
          <p:cNvPicPr>
            <a:picLocks noChangeAspect="1"/>
          </p:cNvPicPr>
          <p:nvPr/>
        </p:nvPicPr>
        <p:blipFill rotWithShape="1">
          <a:blip r:embed="rId3"/>
          <a:srcRect t="9457" b="12820"/>
          <a:stretch/>
        </p:blipFill>
        <p:spPr>
          <a:xfrm>
            <a:off x="6623553" y="1574800"/>
            <a:ext cx="5172207" cy="4338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72015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5DEF-07BE-4B40-9D09-6A694ADF0715}"/>
              </a:ext>
            </a:extLst>
          </p:cNvPr>
          <p:cNvSpPr>
            <a:spLocks noGrp="1"/>
          </p:cNvSpPr>
          <p:nvPr>
            <p:ph type="title"/>
          </p:nvPr>
        </p:nvSpPr>
        <p:spPr>
          <a:xfrm>
            <a:off x="1684020" y="206927"/>
            <a:ext cx="8610600" cy="1293028"/>
          </a:xfrm>
        </p:spPr>
        <p:txBody>
          <a:bodyPr/>
          <a:lstStyle/>
          <a:p>
            <a:pPr algn="ctr"/>
            <a:r>
              <a:rPr lang="en-US" dirty="0"/>
              <a:t>Video Review</a:t>
            </a:r>
          </a:p>
        </p:txBody>
      </p:sp>
      <p:pic>
        <p:nvPicPr>
          <p:cNvPr id="3" name="Address, Data and Control Buses">
            <a:hlinkClick r:id="" action="ppaction://media"/>
            <a:extLst>
              <a:ext uri="{FF2B5EF4-FFF2-40B4-BE49-F238E27FC236}">
                <a16:creationId xmlns:a16="http://schemas.microsoft.com/office/drawing/2014/main" id="{237A8E33-7C1C-4B55-BE88-1A8734F6EC2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1232534"/>
            <a:ext cx="11247120" cy="4772025"/>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Tree>
    <p:extLst>
      <p:ext uri="{BB962C8B-B14F-4D97-AF65-F5344CB8AC3E}">
        <p14:creationId xmlns:p14="http://schemas.microsoft.com/office/powerpoint/2010/main" val="17084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4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07D1-29E1-4AA8-B207-C6F2C032646E}"/>
              </a:ext>
            </a:extLst>
          </p:cNvPr>
          <p:cNvSpPr>
            <a:spLocks noGrp="1"/>
          </p:cNvSpPr>
          <p:nvPr>
            <p:ph type="title"/>
          </p:nvPr>
        </p:nvSpPr>
        <p:spPr>
          <a:xfrm>
            <a:off x="6609715" y="132080"/>
            <a:ext cx="4753466" cy="1293028"/>
          </a:xfrm>
        </p:spPr>
        <p:txBody>
          <a:bodyPr>
            <a:normAutofit/>
          </a:bodyPr>
          <a:lstStyle/>
          <a:p>
            <a:r>
              <a:rPr lang="en-US" b="1" dirty="0">
                <a:latin typeface="+mn-lt"/>
              </a:rPr>
              <a:t>ADDRESS BUS</a:t>
            </a:r>
          </a:p>
        </p:txBody>
      </p:sp>
      <p:sp>
        <p:nvSpPr>
          <p:cNvPr id="3" name="Content Placeholder 2">
            <a:extLst>
              <a:ext uri="{FF2B5EF4-FFF2-40B4-BE49-F238E27FC236}">
                <a16:creationId xmlns:a16="http://schemas.microsoft.com/office/drawing/2014/main" id="{48D2DA24-C5D0-44B5-9011-43E7FEA59CC9}"/>
              </a:ext>
            </a:extLst>
          </p:cNvPr>
          <p:cNvSpPr>
            <a:spLocks noGrp="1"/>
          </p:cNvSpPr>
          <p:nvPr>
            <p:ph idx="1"/>
          </p:nvPr>
        </p:nvSpPr>
        <p:spPr>
          <a:xfrm>
            <a:off x="342899" y="386080"/>
            <a:ext cx="7317741" cy="6339840"/>
          </a:xfrm>
        </p:spPr>
        <p:txBody>
          <a:bodyPr>
            <a:noAutofit/>
          </a:bodyPr>
          <a:lstStyle/>
          <a:p>
            <a:pPr marL="0" indent="0">
              <a:lnSpc>
                <a:spcPct val="150000"/>
              </a:lnSpc>
              <a:buNone/>
            </a:pPr>
            <a:r>
              <a:rPr lang="en-US" sz="1800" dirty="0">
                <a:latin typeface="Bookman Old Style" panose="02050604050505020204" pitchFamily="18" charset="0"/>
                <a:cs typeface="Times New Roman" panose="02020603050405020304" pitchFamily="18" charset="0"/>
              </a:rPr>
              <a:t>It is the channel which carries </a:t>
            </a:r>
            <a:r>
              <a:rPr lang="en-US" sz="1800" b="1" u="sng" dirty="0">
                <a:solidFill>
                  <a:srgbClr val="FF0000"/>
                </a:solidFill>
                <a:latin typeface="Bookman Old Style" panose="02050604050505020204" pitchFamily="18" charset="0"/>
                <a:cs typeface="Times New Roman" panose="02020603050405020304" pitchFamily="18" charset="0"/>
              </a:rPr>
              <a:t>addresses</a:t>
            </a:r>
            <a:r>
              <a:rPr lang="en-US" sz="1800" dirty="0">
                <a:latin typeface="Bookman Old Style" panose="02050604050505020204" pitchFamily="18" charset="0"/>
                <a:cs typeface="Times New Roman" panose="02020603050405020304" pitchFamily="18" charset="0"/>
              </a:rPr>
              <a:t> of data (not the data) from the CPU to memory. </a:t>
            </a:r>
          </a:p>
          <a:p>
            <a:pPr marL="0" indent="0">
              <a:lnSpc>
                <a:spcPct val="150000"/>
              </a:lnSpc>
              <a:buNone/>
            </a:pPr>
            <a:r>
              <a:rPr lang="ru-RU" sz="1800" dirty="0">
                <a:latin typeface="Bookman Old Style" panose="02050604050505020204" pitchFamily="18" charset="0"/>
                <a:cs typeface="Times New Roman" panose="02020603050405020304" pitchFamily="18" charset="0"/>
              </a:rPr>
              <a:t>It is </a:t>
            </a:r>
            <a:r>
              <a:rPr lang="ru-RU" sz="2000" b="1" u="sng" dirty="0">
                <a:solidFill>
                  <a:srgbClr val="FF0000"/>
                </a:solidFill>
                <a:latin typeface="Bookman Old Style" panose="02050604050505020204" pitchFamily="18" charset="0"/>
                <a:cs typeface="Times New Roman" panose="02020603050405020304" pitchFamily="18" charset="0"/>
              </a:rPr>
              <a:t>uni-directional</a:t>
            </a:r>
            <a:r>
              <a:rPr lang="ru-RU" sz="1800" b="1" dirty="0">
                <a:solidFill>
                  <a:srgbClr val="7030A0"/>
                </a:solidFill>
                <a:latin typeface="Bookman Old Style" panose="02050604050505020204" pitchFamily="18" charset="0"/>
                <a:cs typeface="Times New Roman" panose="02020603050405020304" pitchFamily="18" charset="0"/>
              </a:rPr>
              <a:t>. </a:t>
            </a:r>
            <a:r>
              <a:rPr lang="en-US" sz="1800" b="1" dirty="0">
                <a:solidFill>
                  <a:srgbClr val="7030A0"/>
                </a:solidFill>
                <a:latin typeface="Bookman Old Style" panose="02050604050505020204" pitchFamily="18" charset="0"/>
                <a:cs typeface="Times New Roman" panose="02020603050405020304" pitchFamily="18" charset="0"/>
              </a:rPr>
              <a:t> </a:t>
            </a:r>
            <a:r>
              <a:rPr lang="ru-RU" sz="1800" dirty="0">
                <a:latin typeface="Bookman Old Style" panose="02050604050505020204" pitchFamily="18" charset="0"/>
                <a:cs typeface="Times New Roman" panose="02020603050405020304" pitchFamily="18" charset="0"/>
              </a:rPr>
              <a:t>This means the address can only be transmitted from the </a:t>
            </a:r>
            <a:r>
              <a:rPr lang="en-US" sz="1800" dirty="0">
                <a:latin typeface="Bookman Old Style" panose="02050604050505020204" pitchFamily="18" charset="0"/>
                <a:cs typeface="Times New Roman" panose="02020603050405020304" pitchFamily="18" charset="0"/>
              </a:rPr>
              <a:t>  </a:t>
            </a:r>
            <a:r>
              <a:rPr lang="ru-RU" sz="1800" dirty="0">
                <a:latin typeface="Bookman Old Style" panose="02050604050505020204" pitchFamily="18" charset="0"/>
                <a:cs typeface="Times New Roman" panose="02020603050405020304" pitchFamily="18" charset="0"/>
              </a:rPr>
              <a:t>processor to the memory</a:t>
            </a:r>
            <a:r>
              <a:rPr lang="en-US" sz="1800" dirty="0">
                <a:latin typeface="Bookman Old Style" panose="02050604050505020204" pitchFamily="18" charset="0"/>
                <a:cs typeface="Times New Roman" panose="02020603050405020304" pitchFamily="18" charset="0"/>
              </a:rPr>
              <a:t>. </a:t>
            </a:r>
            <a:r>
              <a:rPr lang="en-US" sz="1800" dirty="0">
                <a:solidFill>
                  <a:srgbClr val="FF0000"/>
                </a:solidFill>
                <a:latin typeface="Bookman Old Style" panose="02050604050505020204" pitchFamily="18" charset="0"/>
                <a:cs typeface="Times New Roman" panose="02020603050405020304" pitchFamily="18" charset="0"/>
              </a:rPr>
              <a:t>(goes in one direct only)</a:t>
            </a:r>
            <a:endParaRPr lang="en-US" sz="1800" b="1" dirty="0">
              <a:solidFill>
                <a:srgbClr val="FF0000"/>
              </a:solidFill>
              <a:latin typeface="Bookman Old Style" panose="02050604050505020204" pitchFamily="18" charset="0"/>
              <a:cs typeface="Times New Roman" panose="02020603050405020304" pitchFamily="18" charset="0"/>
            </a:endParaRPr>
          </a:p>
          <a:p>
            <a:pPr marL="0" indent="0">
              <a:lnSpc>
                <a:spcPct val="150000"/>
              </a:lnSpc>
              <a:buNone/>
            </a:pPr>
            <a:r>
              <a:rPr lang="en-US" sz="1800" dirty="0">
                <a:latin typeface="Bookman Old Style" panose="02050604050505020204" pitchFamily="18" charset="0"/>
                <a:cs typeface="Times New Roman" panose="02020603050405020304" pitchFamily="18" charset="0"/>
              </a:rPr>
              <a:t>The address bus consists of  8, 16, 24, 32, 64 parallel signal lines which determines the amount of memory that can be directly addressed as each line carries one bit of the address. </a:t>
            </a:r>
          </a:p>
          <a:p>
            <a:pPr marL="0" indent="0">
              <a:lnSpc>
                <a:spcPct val="150000"/>
              </a:lnSpc>
              <a:buNone/>
            </a:pPr>
            <a:r>
              <a:rPr lang="en-US" sz="1800" dirty="0">
                <a:latin typeface="Bookman Old Style" panose="02050604050505020204" pitchFamily="18" charset="0"/>
                <a:cs typeface="Times New Roman" panose="02020603050405020304" pitchFamily="18" charset="0"/>
              </a:rPr>
              <a:t> If the CPU has N address lines, then it can directly address 2N address lines. </a:t>
            </a:r>
            <a:r>
              <a:rPr lang="en-US" sz="2000" dirty="0">
                <a:latin typeface="Times New Roman" panose="02020603050405020304" pitchFamily="18" charset="0"/>
                <a:cs typeface="Times New Roman" panose="02020603050405020304" pitchFamily="18" charset="0"/>
              </a:rPr>
              <a:t> </a:t>
            </a:r>
          </a:p>
          <a:p>
            <a:pPr marL="0" indent="0">
              <a:lnSpc>
                <a:spcPct val="150000"/>
              </a:lnSpc>
              <a:buNone/>
            </a:pPr>
            <a:r>
              <a:rPr lang="en-US" sz="2000" dirty="0">
                <a:latin typeface="Times New Roman" panose="02020603050405020304" pitchFamily="18" charset="0"/>
                <a:cs typeface="Times New Roman" panose="02020603050405020304" pitchFamily="18" charset="0"/>
              </a:rPr>
              <a:t>For example, a computer with 32- bit address can address 4GB of physical memory.</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(32 bits /8 =4)</a:t>
            </a:r>
          </a:p>
        </p:txBody>
      </p:sp>
      <p:pic>
        <p:nvPicPr>
          <p:cNvPr id="8" name="Picture 7" descr="Diagram&#10;&#10;Description automatically generated">
            <a:extLst>
              <a:ext uri="{FF2B5EF4-FFF2-40B4-BE49-F238E27FC236}">
                <a16:creationId xmlns:a16="http://schemas.microsoft.com/office/drawing/2014/main" id="{A40DB91B-F06E-43D2-865A-D0117E56BEC0}"/>
              </a:ext>
            </a:extLst>
          </p:cNvPr>
          <p:cNvPicPr>
            <a:picLocks noChangeAspect="1"/>
          </p:cNvPicPr>
          <p:nvPr/>
        </p:nvPicPr>
        <p:blipFill rotWithShape="1">
          <a:blip r:embed="rId3"/>
          <a:srcRect t="8840" b="6906"/>
          <a:stretch/>
        </p:blipFill>
        <p:spPr>
          <a:xfrm>
            <a:off x="8067040" y="1830788"/>
            <a:ext cx="3863341" cy="32390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1217053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10.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1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12.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13.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2.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3.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4.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5.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6.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7.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8.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ppt/theme/themeOverride9.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24716F-C831-4AC2-BB0A-5EC60E4671B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8F3D8C7-1E6F-4D15-8163-ADBC81A00AAD}">
  <ds:schemaRefs>
    <ds:schemaRef ds:uri="http://schemas.microsoft.com/sharepoint/v3/contenttype/forms"/>
  </ds:schemaRefs>
</ds:datastoreItem>
</file>

<file path=customXml/itemProps3.xml><?xml version="1.0" encoding="utf-8"?>
<ds:datastoreItem xmlns:ds="http://schemas.openxmlformats.org/officeDocument/2006/customXml" ds:itemID="{F3A8986E-DA64-415A-A390-AF2FFA01BA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1090</Words>
  <Application>Microsoft Office PowerPoint</Application>
  <PresentationFormat>Widescreen</PresentationFormat>
  <Paragraphs>81</Paragraphs>
  <Slides>19</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Bookman Old Style</vt:lpstr>
      <vt:lpstr>Calibri</vt:lpstr>
      <vt:lpstr>Century Gothic</vt:lpstr>
      <vt:lpstr>Times New Roman</vt:lpstr>
      <vt:lpstr>Vapor Trail</vt:lpstr>
      <vt:lpstr>Computer Buses</vt:lpstr>
      <vt:lpstr>objectives</vt:lpstr>
      <vt:lpstr>computer bus</vt:lpstr>
      <vt:lpstr>Buses of the Computer Architecture</vt:lpstr>
      <vt:lpstr>Classification of Computer Bus</vt:lpstr>
      <vt:lpstr>Classification of Computer Bus</vt:lpstr>
      <vt:lpstr>What is a computer system  bus?</vt:lpstr>
      <vt:lpstr>Video Review</vt:lpstr>
      <vt:lpstr>ADDRESS BUS</vt:lpstr>
      <vt:lpstr>ADDRESS BUS</vt:lpstr>
      <vt:lpstr>DATA BUS</vt:lpstr>
      <vt:lpstr>Control  BUS</vt:lpstr>
      <vt:lpstr>CONTROL BUS</vt:lpstr>
      <vt:lpstr>Width of the computer bus</vt:lpstr>
      <vt:lpstr>Bus width</vt:lpstr>
      <vt:lpstr>Video review</vt:lpstr>
      <vt:lpstr>Plenary activity</vt:lpstr>
      <vt:lpstr>Questions</vt:lpstr>
      <vt:lpstr>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2021-01-19T04:21:45Z</dcterms:created>
  <dcterms:modified xsi:type="dcterms:W3CDTF">2023-10-18T07:29:01Z</dcterms:modified>
</cp:coreProperties>
</file>